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7" r:id="rId2"/>
    <p:sldId id="256" r:id="rId3"/>
    <p:sldId id="258" r:id="rId4"/>
    <p:sldId id="328" r:id="rId5"/>
    <p:sldId id="322" r:id="rId6"/>
    <p:sldId id="314" r:id="rId7"/>
    <p:sldId id="425" r:id="rId8"/>
    <p:sldId id="426" r:id="rId9"/>
    <p:sldId id="427" r:id="rId10"/>
    <p:sldId id="389" r:id="rId11"/>
    <p:sldId id="395" r:id="rId12"/>
    <p:sldId id="396" r:id="rId13"/>
    <p:sldId id="398" r:id="rId14"/>
    <p:sldId id="399" r:id="rId15"/>
    <p:sldId id="397" r:id="rId16"/>
    <p:sldId id="430" r:id="rId17"/>
    <p:sldId id="401" r:id="rId18"/>
    <p:sldId id="404" r:id="rId19"/>
    <p:sldId id="405" r:id="rId20"/>
    <p:sldId id="406" r:id="rId21"/>
    <p:sldId id="407" r:id="rId22"/>
    <p:sldId id="408" r:id="rId23"/>
    <p:sldId id="409" r:id="rId24"/>
    <p:sldId id="410" r:id="rId25"/>
    <p:sldId id="411" r:id="rId26"/>
    <p:sldId id="412" r:id="rId27"/>
    <p:sldId id="429" r:id="rId28"/>
    <p:sldId id="413" r:id="rId29"/>
    <p:sldId id="414" r:id="rId30"/>
    <p:sldId id="428" r:id="rId31"/>
    <p:sldId id="317" r:id="rId32"/>
    <p:sldId id="318"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2683"/>
    <a:srgbClr val="4F22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07" autoAdjust="0"/>
    <p:restoredTop sz="86284" autoAdjust="0"/>
  </p:normalViewPr>
  <p:slideViewPr>
    <p:cSldViewPr snapToGrid="0">
      <p:cViewPr varScale="1">
        <p:scale>
          <a:sx n="96" d="100"/>
          <a:sy n="96" d="100"/>
        </p:scale>
        <p:origin x="85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png>
</file>

<file path=ppt/media/image11.jpeg>
</file>

<file path=ppt/media/image12.PNG>
</file>

<file path=ppt/media/image16.png>
</file>

<file path=ppt/media/image17.png>
</file>

<file path=ppt/media/image19.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B5DE40-68BA-4164-922C-95B38CFF8A1D}" type="datetimeFigureOut">
              <a:rPr lang="en-US" smtClean="0"/>
              <a:t>10/8/2019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A6AB92-A435-4CED-AFDE-AD937B5C1B32}" type="slidenum">
              <a:rPr lang="en-US" smtClean="0"/>
              <a:t>‹#›</a:t>
            </a:fld>
            <a:endParaRPr lang="en-US"/>
          </a:p>
        </p:txBody>
      </p:sp>
    </p:spTree>
    <p:extLst>
      <p:ext uri="{BB962C8B-B14F-4D97-AF65-F5344CB8AC3E}">
        <p14:creationId xmlns:p14="http://schemas.microsoft.com/office/powerpoint/2010/main" val="3428972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5FDC7-53FE-416C-B833-F9DBCE7971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350C449-BFB2-4EE3-8C6C-A5335D13DC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9C497E7-0188-410C-8E6D-6A5FB5296253}"/>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5" name="Footer Placeholder 4">
            <a:extLst>
              <a:ext uri="{FF2B5EF4-FFF2-40B4-BE49-F238E27FC236}">
                <a16:creationId xmlns:a16="http://schemas.microsoft.com/office/drawing/2014/main" id="{9EABF3EB-5228-4AD1-B4C4-984C0BB0227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6B1121B-F66D-4C0C-A75E-2DFC7F8E9E23}"/>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978251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3189F-53C2-4ABA-9BFB-E7B4DDCA37C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C9B7B20-5BAE-4A02-A5CC-330D60D32E0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0079BA0-FCC9-4F2E-B3A9-2A87CD367BDA}"/>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5" name="Footer Placeholder 4">
            <a:extLst>
              <a:ext uri="{FF2B5EF4-FFF2-40B4-BE49-F238E27FC236}">
                <a16:creationId xmlns:a16="http://schemas.microsoft.com/office/drawing/2014/main" id="{EF71DE5F-B937-4717-8F77-477C2A83A1C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C7951BC-A1DA-4D93-B2DA-681B64C5076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047129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2B553C-85FC-4862-A492-B71537379D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7B61E8B-C602-479F-9CE2-B1B3EFEF2F2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2A35407-B900-4B16-8EA3-D90704BEAC63}"/>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5" name="Footer Placeholder 4">
            <a:extLst>
              <a:ext uri="{FF2B5EF4-FFF2-40B4-BE49-F238E27FC236}">
                <a16:creationId xmlns:a16="http://schemas.microsoft.com/office/drawing/2014/main" id="{83DC5D90-94B2-4AFD-A744-35FAD236395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EDD9BB1-7BC0-4A00-80D5-C791A1D639F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799276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F47A1-CA55-40C9-A22F-D6E12950A12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126DD82-23D3-46C0-A328-600B09C359B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64219CE-BB0D-415C-AC1B-EBFB4627A82B}"/>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5" name="Footer Placeholder 4">
            <a:extLst>
              <a:ext uri="{FF2B5EF4-FFF2-40B4-BE49-F238E27FC236}">
                <a16:creationId xmlns:a16="http://schemas.microsoft.com/office/drawing/2014/main" id="{9FBCDAB8-B1DB-47B3-9E30-65095A33266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A4B5DC1-E101-4139-9C25-65CEDC274402}"/>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812358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5CBF0-78BC-412D-ABA4-CE29DB3638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A6A29C2F-6723-474E-891D-308CCCBFD0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65878E-9A80-4CC4-B03C-94C9C3F1F82B}"/>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5" name="Footer Placeholder 4">
            <a:extLst>
              <a:ext uri="{FF2B5EF4-FFF2-40B4-BE49-F238E27FC236}">
                <a16:creationId xmlns:a16="http://schemas.microsoft.com/office/drawing/2014/main" id="{EF4992DC-DEAD-44C6-A393-1645B77D98C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F493657-CECE-44D5-9A2E-A55350FF42C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192074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BE12F-1E79-4263-B4D5-4B65206A2A2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1DD1E35-9A6E-4F9D-90BF-3D72E4323E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6C06858A-FDE5-41E9-B46F-25CA8ABC99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7CB1C5CD-928B-43B3-87BA-43A150D6E90E}"/>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6" name="Footer Placeholder 5">
            <a:extLst>
              <a:ext uri="{FF2B5EF4-FFF2-40B4-BE49-F238E27FC236}">
                <a16:creationId xmlns:a16="http://schemas.microsoft.com/office/drawing/2014/main" id="{8CC9D6C4-3DA9-4E2F-A359-12D4399BC6D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F1C753F-323A-4A55-AE42-68C6FECC38F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8957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618BE-062A-418D-9888-ED9DD87AE322}"/>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48C2AD3-3ADD-410E-8EDC-A6A3FCEAE8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BD359A4-B047-4945-A1D8-D9C7FF59956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0C2CF5C-46C3-4C9B-988B-A9E7F2CB9B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EAB2753-26E3-40AD-8F31-B8320CD1E83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5D48D8E-317A-4619-872E-CD23D2633654}"/>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8" name="Footer Placeholder 7">
            <a:extLst>
              <a:ext uri="{FF2B5EF4-FFF2-40B4-BE49-F238E27FC236}">
                <a16:creationId xmlns:a16="http://schemas.microsoft.com/office/drawing/2014/main" id="{83715E81-B52E-432E-8C36-AACF9B3F7DBD}"/>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5A365224-01CF-446E-A268-A56B7A497074}"/>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984764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007E6-03D8-41F4-B9B5-3ACD6B81B350}"/>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8FC6C0C3-26A5-4487-B43C-45A08BD1D4AA}"/>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4" name="Footer Placeholder 3">
            <a:extLst>
              <a:ext uri="{FF2B5EF4-FFF2-40B4-BE49-F238E27FC236}">
                <a16:creationId xmlns:a16="http://schemas.microsoft.com/office/drawing/2014/main" id="{781F844C-3CD8-45A0-8C7E-054967C0ABEF}"/>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88B2CE13-C608-4418-A623-EFDC237018D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778494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6573BE-61DE-4581-A4B1-30F966650DC2}"/>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3" name="Footer Placeholder 2">
            <a:extLst>
              <a:ext uri="{FF2B5EF4-FFF2-40B4-BE49-F238E27FC236}">
                <a16:creationId xmlns:a16="http://schemas.microsoft.com/office/drawing/2014/main" id="{32E699A0-BE13-410E-86F3-1D00ACF888C7}"/>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08EBA42E-CC63-4BD1-8A22-D40BB39BDFA6}"/>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072786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50345-EB20-4A68-8302-A59D23EB10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0FC57978-9510-40F8-AA04-D610D55FE9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6742911F-E235-4DA9-9A1F-FB2C483C38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99B3BE7-0005-43C7-BDB9-A7CF029AA45D}"/>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6" name="Footer Placeholder 5">
            <a:extLst>
              <a:ext uri="{FF2B5EF4-FFF2-40B4-BE49-F238E27FC236}">
                <a16:creationId xmlns:a16="http://schemas.microsoft.com/office/drawing/2014/main" id="{66A118E3-FA5E-4662-8936-1D1CEFF5DAD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79FB676-D72A-471E-BFE0-75C8DC977F8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343544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36F4F-8F8B-4289-B69B-86B547C27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991B6382-45C1-425A-BF0E-617376DA9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D9DFB85-36D4-4A3C-8E8C-B28692C4CA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1898BB-D9D8-41D3-B341-532DB8D277D7}"/>
              </a:ext>
            </a:extLst>
          </p:cNvPr>
          <p:cNvSpPr>
            <a:spLocks noGrp="1"/>
          </p:cNvSpPr>
          <p:nvPr>
            <p:ph type="dt" sz="half" idx="10"/>
          </p:nvPr>
        </p:nvSpPr>
        <p:spPr/>
        <p:txBody>
          <a:bodyPr/>
          <a:lstStyle/>
          <a:p>
            <a:fld id="{93F34BDB-2351-4FF4-AED9-BAB48932719C}" type="datetimeFigureOut">
              <a:rPr lang="en-CA" smtClean="0"/>
              <a:t>2019-10-08</a:t>
            </a:fld>
            <a:endParaRPr lang="en-CA"/>
          </a:p>
        </p:txBody>
      </p:sp>
      <p:sp>
        <p:nvSpPr>
          <p:cNvPr id="6" name="Footer Placeholder 5">
            <a:extLst>
              <a:ext uri="{FF2B5EF4-FFF2-40B4-BE49-F238E27FC236}">
                <a16:creationId xmlns:a16="http://schemas.microsoft.com/office/drawing/2014/main" id="{672E21F3-AB24-4011-8200-4FBE9C5D46E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778CC1B-CD48-4A05-B299-E07BA4CF8FDF}"/>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273552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9466D4-1982-404E-85C4-0BC772A833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97BB876-1B20-4A48-8696-28293850A9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46F7C58-BA45-4334-9B3E-72ECEA46D8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F34BDB-2351-4FF4-AED9-BAB48932719C}" type="datetimeFigureOut">
              <a:rPr lang="en-CA" smtClean="0"/>
              <a:t>2019-10-08</a:t>
            </a:fld>
            <a:endParaRPr lang="en-CA"/>
          </a:p>
        </p:txBody>
      </p:sp>
      <p:sp>
        <p:nvSpPr>
          <p:cNvPr id="5" name="Footer Placeholder 4">
            <a:extLst>
              <a:ext uri="{FF2B5EF4-FFF2-40B4-BE49-F238E27FC236}">
                <a16:creationId xmlns:a16="http://schemas.microsoft.com/office/drawing/2014/main" id="{A8A7128C-C483-4950-9461-E447120952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D826345B-DB9A-42A1-A253-31291ED58D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0DA117-0DA5-4AB9-A71D-4428F1D24564}" type="slidenum">
              <a:rPr lang="en-CA" smtClean="0"/>
              <a:t>‹#›</a:t>
            </a:fld>
            <a:endParaRPr lang="en-CA"/>
          </a:p>
        </p:txBody>
      </p:sp>
    </p:spTree>
    <p:extLst>
      <p:ext uri="{BB962C8B-B14F-4D97-AF65-F5344CB8AC3E}">
        <p14:creationId xmlns:p14="http://schemas.microsoft.com/office/powerpoint/2010/main" val="38097487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8.emf"/><Relationship Id="rId4" Type="http://schemas.openxmlformats.org/officeDocument/2006/relationships/image" Target="../media/image7.emf"/></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B4B4E59-EE40-4F54-B8EC-6D7D9C8C97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8666" y="663423"/>
            <a:ext cx="4794667" cy="5531153"/>
          </a:xfrm>
          <a:prstGeom prst="rect">
            <a:avLst/>
          </a:prstGeom>
        </p:spPr>
      </p:pic>
    </p:spTree>
    <p:extLst>
      <p:ext uri="{BB962C8B-B14F-4D97-AF65-F5344CB8AC3E}">
        <p14:creationId xmlns:p14="http://schemas.microsoft.com/office/powerpoint/2010/main" val="2254405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Learning Catalytic Question</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4150184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US" sz="4400" b="1" dirty="0">
                <a:solidFill>
                  <a:srgbClr val="4F2683"/>
                </a:solidFill>
                <a:latin typeface="+mn-lt"/>
              </a:rPr>
              <a:t>Nervous System Overview</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dirty="0"/>
              <a:t>Chapter 2: Dr. </a:t>
            </a:r>
            <a:r>
              <a:rPr lang="en-US" sz="2800" dirty="0" err="1"/>
              <a:t>Everling</a:t>
            </a:r>
            <a:endParaRPr lang="en-US" sz="2800" dirty="0"/>
          </a:p>
          <a:p>
            <a:r>
              <a:rPr lang="en-US" sz="2800" dirty="0"/>
              <a:t>pp. </a:t>
            </a:r>
          </a:p>
        </p:txBody>
      </p:sp>
    </p:spTree>
    <p:extLst>
      <p:ext uri="{BB962C8B-B14F-4D97-AF65-F5344CB8AC3E}">
        <p14:creationId xmlns:p14="http://schemas.microsoft.com/office/powerpoint/2010/main" val="2716220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Divisions of the Nervous System</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9" name="Picture 8">
            <a:extLst>
              <a:ext uri="{FF2B5EF4-FFF2-40B4-BE49-F238E27FC236}">
                <a16:creationId xmlns:a16="http://schemas.microsoft.com/office/drawing/2014/main" id="{AE42007F-7BA8-4F7E-BEE4-65B9A19F61AC}"/>
              </a:ext>
            </a:extLst>
          </p:cNvPr>
          <p:cNvPicPr>
            <a:picLocks noChangeAspect="1"/>
          </p:cNvPicPr>
          <p:nvPr/>
        </p:nvPicPr>
        <p:blipFill>
          <a:blip r:embed="rId3"/>
          <a:stretch>
            <a:fillRect/>
          </a:stretch>
        </p:blipFill>
        <p:spPr>
          <a:xfrm>
            <a:off x="3036571" y="1140637"/>
            <a:ext cx="6118857" cy="4798533"/>
          </a:xfrm>
          <a:prstGeom prst="rect">
            <a:avLst/>
          </a:prstGeom>
        </p:spPr>
      </p:pic>
    </p:spTree>
    <p:extLst>
      <p:ext uri="{BB962C8B-B14F-4D97-AF65-F5344CB8AC3E}">
        <p14:creationId xmlns:p14="http://schemas.microsoft.com/office/powerpoint/2010/main" val="3463609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Anatomical Terms of Location</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8576DCB6-C37E-4FEB-88D7-AB218E41D4F7}"/>
              </a:ext>
            </a:extLst>
          </p:cNvPr>
          <p:cNvPicPr>
            <a:picLocks noChangeAspect="1"/>
          </p:cNvPicPr>
          <p:nvPr/>
        </p:nvPicPr>
        <p:blipFill>
          <a:blip r:embed="rId3"/>
          <a:stretch>
            <a:fillRect/>
          </a:stretch>
        </p:blipFill>
        <p:spPr>
          <a:xfrm>
            <a:off x="1862693" y="1273571"/>
            <a:ext cx="5123359" cy="4550975"/>
          </a:xfrm>
          <a:prstGeom prst="rect">
            <a:avLst/>
          </a:prstGeom>
        </p:spPr>
      </p:pic>
      <p:pic>
        <p:nvPicPr>
          <p:cNvPr id="7" name="Picture 6">
            <a:extLst>
              <a:ext uri="{FF2B5EF4-FFF2-40B4-BE49-F238E27FC236}">
                <a16:creationId xmlns:a16="http://schemas.microsoft.com/office/drawing/2014/main" id="{375A867D-D442-45CC-9664-0E79110934BC}"/>
              </a:ext>
            </a:extLst>
          </p:cNvPr>
          <p:cNvPicPr>
            <a:picLocks noChangeAspect="1"/>
          </p:cNvPicPr>
          <p:nvPr/>
        </p:nvPicPr>
        <p:blipFill>
          <a:blip r:embed="rId4"/>
          <a:stretch>
            <a:fillRect/>
          </a:stretch>
        </p:blipFill>
        <p:spPr>
          <a:xfrm>
            <a:off x="7419452" y="1150908"/>
            <a:ext cx="2492924" cy="2248894"/>
          </a:xfrm>
          <a:prstGeom prst="rect">
            <a:avLst/>
          </a:prstGeom>
        </p:spPr>
      </p:pic>
      <p:pic>
        <p:nvPicPr>
          <p:cNvPr id="8" name="Picture 7">
            <a:extLst>
              <a:ext uri="{FF2B5EF4-FFF2-40B4-BE49-F238E27FC236}">
                <a16:creationId xmlns:a16="http://schemas.microsoft.com/office/drawing/2014/main" id="{324B81AF-916B-410E-AA42-5BCD3BECB4A4}"/>
              </a:ext>
            </a:extLst>
          </p:cNvPr>
          <p:cNvPicPr>
            <a:picLocks noChangeAspect="1"/>
          </p:cNvPicPr>
          <p:nvPr/>
        </p:nvPicPr>
        <p:blipFill>
          <a:blip r:embed="rId5"/>
          <a:stretch>
            <a:fillRect/>
          </a:stretch>
        </p:blipFill>
        <p:spPr>
          <a:xfrm>
            <a:off x="7419452" y="3652143"/>
            <a:ext cx="2492924" cy="2363644"/>
          </a:xfrm>
          <a:prstGeom prst="rect">
            <a:avLst/>
          </a:prstGeom>
        </p:spPr>
      </p:pic>
    </p:spTree>
    <p:extLst>
      <p:ext uri="{BB962C8B-B14F-4D97-AF65-F5344CB8AC3E}">
        <p14:creationId xmlns:p14="http://schemas.microsoft.com/office/powerpoint/2010/main" val="1220392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Anatomical Planes of Section</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9" name="Picture 8">
            <a:extLst>
              <a:ext uri="{FF2B5EF4-FFF2-40B4-BE49-F238E27FC236}">
                <a16:creationId xmlns:a16="http://schemas.microsoft.com/office/drawing/2014/main" id="{ADF5B848-6A79-492E-86B0-C4D3D6985426}"/>
              </a:ext>
            </a:extLst>
          </p:cNvPr>
          <p:cNvPicPr>
            <a:picLocks noChangeAspect="1"/>
          </p:cNvPicPr>
          <p:nvPr/>
        </p:nvPicPr>
        <p:blipFill>
          <a:blip r:embed="rId3"/>
          <a:stretch>
            <a:fillRect/>
          </a:stretch>
        </p:blipFill>
        <p:spPr>
          <a:xfrm>
            <a:off x="2951436" y="1213935"/>
            <a:ext cx="6289127" cy="3398924"/>
          </a:xfrm>
          <a:prstGeom prst="rect">
            <a:avLst/>
          </a:prstGeom>
        </p:spPr>
      </p:pic>
      <p:sp>
        <p:nvSpPr>
          <p:cNvPr id="10" name="TextBox 9">
            <a:extLst>
              <a:ext uri="{FF2B5EF4-FFF2-40B4-BE49-F238E27FC236}">
                <a16:creationId xmlns:a16="http://schemas.microsoft.com/office/drawing/2014/main" id="{CF938CE2-0C85-4558-99AD-AF16276975B6}"/>
              </a:ext>
            </a:extLst>
          </p:cNvPr>
          <p:cNvSpPr txBox="1"/>
          <p:nvPr/>
        </p:nvSpPr>
        <p:spPr>
          <a:xfrm>
            <a:off x="2951436" y="4861661"/>
            <a:ext cx="1817649" cy="646331"/>
          </a:xfrm>
          <a:prstGeom prst="rect">
            <a:avLst/>
          </a:prstGeom>
          <a:noFill/>
          <a:ln w="25400">
            <a:solidFill>
              <a:schemeClr val="accent6"/>
            </a:solidFill>
          </a:ln>
        </p:spPr>
        <p:txBody>
          <a:bodyPr wrap="square" rtlCol="0">
            <a:spAutoFit/>
          </a:bodyPr>
          <a:lstStyle/>
          <a:p>
            <a:r>
              <a:rPr lang="en-US" dirty="0">
                <a:solidFill>
                  <a:srgbClr val="FF0000"/>
                </a:solidFill>
              </a:rPr>
              <a:t>Sagittal</a:t>
            </a:r>
            <a:r>
              <a:rPr lang="en-US" dirty="0"/>
              <a:t>: Divides left and right</a:t>
            </a:r>
          </a:p>
        </p:txBody>
      </p:sp>
      <p:sp>
        <p:nvSpPr>
          <p:cNvPr id="11" name="TextBox 10">
            <a:extLst>
              <a:ext uri="{FF2B5EF4-FFF2-40B4-BE49-F238E27FC236}">
                <a16:creationId xmlns:a16="http://schemas.microsoft.com/office/drawing/2014/main" id="{13844BA7-C838-4DAF-8249-62DD9AB8CE65}"/>
              </a:ext>
            </a:extLst>
          </p:cNvPr>
          <p:cNvSpPr txBox="1"/>
          <p:nvPr/>
        </p:nvSpPr>
        <p:spPr>
          <a:xfrm>
            <a:off x="5055299" y="4857504"/>
            <a:ext cx="1817649" cy="923330"/>
          </a:xfrm>
          <a:prstGeom prst="rect">
            <a:avLst/>
          </a:prstGeom>
          <a:noFill/>
          <a:ln w="25400">
            <a:solidFill>
              <a:schemeClr val="accent4">
                <a:lumMod val="60000"/>
                <a:lumOff val="40000"/>
              </a:schemeClr>
            </a:solidFill>
          </a:ln>
        </p:spPr>
        <p:txBody>
          <a:bodyPr wrap="square" rtlCol="0">
            <a:spAutoFit/>
          </a:bodyPr>
          <a:lstStyle/>
          <a:p>
            <a:r>
              <a:rPr lang="en-US" dirty="0">
                <a:solidFill>
                  <a:srgbClr val="FF0000"/>
                </a:solidFill>
              </a:rPr>
              <a:t>Horizontal</a:t>
            </a:r>
            <a:r>
              <a:rPr lang="en-US" dirty="0"/>
              <a:t>: Divides superior and inferior</a:t>
            </a:r>
          </a:p>
        </p:txBody>
      </p:sp>
      <p:sp>
        <p:nvSpPr>
          <p:cNvPr id="12" name="TextBox 11">
            <a:extLst>
              <a:ext uri="{FF2B5EF4-FFF2-40B4-BE49-F238E27FC236}">
                <a16:creationId xmlns:a16="http://schemas.microsoft.com/office/drawing/2014/main" id="{19F30CBD-4778-434C-8E6E-B52EA7C5D296}"/>
              </a:ext>
            </a:extLst>
          </p:cNvPr>
          <p:cNvSpPr txBox="1"/>
          <p:nvPr/>
        </p:nvSpPr>
        <p:spPr>
          <a:xfrm>
            <a:off x="7159162" y="4857504"/>
            <a:ext cx="1817649" cy="923330"/>
          </a:xfrm>
          <a:prstGeom prst="rect">
            <a:avLst/>
          </a:prstGeom>
          <a:noFill/>
          <a:ln w="25400">
            <a:solidFill>
              <a:srgbClr val="FFC000"/>
            </a:solidFill>
          </a:ln>
        </p:spPr>
        <p:txBody>
          <a:bodyPr wrap="square" rtlCol="0">
            <a:spAutoFit/>
          </a:bodyPr>
          <a:lstStyle/>
          <a:p>
            <a:r>
              <a:rPr lang="en-US" dirty="0">
                <a:solidFill>
                  <a:srgbClr val="FF0000"/>
                </a:solidFill>
              </a:rPr>
              <a:t>Coronal</a:t>
            </a:r>
            <a:r>
              <a:rPr lang="en-US" dirty="0"/>
              <a:t>: Divides anterior and posterior</a:t>
            </a:r>
          </a:p>
        </p:txBody>
      </p:sp>
    </p:spTree>
    <p:extLst>
      <p:ext uri="{BB962C8B-B14F-4D97-AF65-F5344CB8AC3E}">
        <p14:creationId xmlns:p14="http://schemas.microsoft.com/office/powerpoint/2010/main" val="794449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CNS Major Parts and Functions</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8" name="Content Placeholder 2">
            <a:extLst>
              <a:ext uri="{FF2B5EF4-FFF2-40B4-BE49-F238E27FC236}">
                <a16:creationId xmlns:a16="http://schemas.microsoft.com/office/drawing/2014/main" id="{3A2DBA71-D79D-4B36-9730-A4A180211A3F}"/>
              </a:ext>
            </a:extLst>
          </p:cNvPr>
          <p:cNvSpPr>
            <a:spLocks noGrp="1"/>
          </p:cNvSpPr>
          <p:nvPr>
            <p:ph idx="1"/>
          </p:nvPr>
        </p:nvSpPr>
        <p:spPr>
          <a:xfrm>
            <a:off x="626061" y="1297577"/>
            <a:ext cx="6142487" cy="4525963"/>
          </a:xfrm>
        </p:spPr>
        <p:txBody>
          <a:bodyPr>
            <a:normAutofit/>
          </a:bodyPr>
          <a:lstStyle/>
          <a:p>
            <a:pPr marL="0" indent="0">
              <a:buNone/>
            </a:pPr>
            <a:r>
              <a:rPr lang="en-US" dirty="0">
                <a:solidFill>
                  <a:srgbClr val="4F2683"/>
                </a:solidFill>
              </a:rPr>
              <a:t>1. Cerebrum</a:t>
            </a:r>
          </a:p>
          <a:p>
            <a:pPr lvl="1"/>
            <a:r>
              <a:rPr lang="en-US" dirty="0"/>
              <a:t>Cortex, basal ganglia, limbic system</a:t>
            </a:r>
          </a:p>
          <a:p>
            <a:pPr lvl="1"/>
            <a:r>
              <a:rPr lang="en-US" dirty="0"/>
              <a:t>Contralateral sensation and movement</a:t>
            </a:r>
          </a:p>
          <a:p>
            <a:pPr marL="0" indent="0">
              <a:buNone/>
            </a:pPr>
            <a:r>
              <a:rPr lang="en-US" dirty="0">
                <a:solidFill>
                  <a:srgbClr val="4F2683"/>
                </a:solidFill>
              </a:rPr>
              <a:t>2. Cerebellum</a:t>
            </a:r>
          </a:p>
          <a:p>
            <a:pPr lvl="1"/>
            <a:r>
              <a:rPr lang="en-US" dirty="0"/>
              <a:t>Ipsilateral motor function</a:t>
            </a:r>
          </a:p>
          <a:p>
            <a:pPr marL="0" indent="0">
              <a:buNone/>
            </a:pPr>
            <a:r>
              <a:rPr lang="en-US" dirty="0">
                <a:solidFill>
                  <a:srgbClr val="4F2683"/>
                </a:solidFill>
              </a:rPr>
              <a:t>3. Brain Stem </a:t>
            </a:r>
          </a:p>
          <a:p>
            <a:pPr lvl="1"/>
            <a:r>
              <a:rPr lang="en-US" dirty="0"/>
              <a:t>Medulla oblongata,  pons, midbrain</a:t>
            </a:r>
          </a:p>
          <a:p>
            <a:pPr lvl="1"/>
            <a:r>
              <a:rPr lang="en-US" dirty="0"/>
              <a:t>Life functions (ex: respiration) </a:t>
            </a:r>
          </a:p>
          <a:p>
            <a:pPr marL="0" indent="0">
              <a:buNone/>
            </a:pPr>
            <a:r>
              <a:rPr lang="en-US" dirty="0"/>
              <a:t> </a:t>
            </a:r>
          </a:p>
          <a:p>
            <a:pPr marL="0" indent="0">
              <a:buNone/>
            </a:pPr>
            <a:endParaRPr lang="en-CA" dirty="0"/>
          </a:p>
          <a:p>
            <a:pPr marL="0" indent="0">
              <a:buNone/>
            </a:pPr>
            <a:endParaRPr lang="en-CA" dirty="0"/>
          </a:p>
        </p:txBody>
      </p:sp>
      <p:pic>
        <p:nvPicPr>
          <p:cNvPr id="6" name="Picture 5">
            <a:extLst>
              <a:ext uri="{FF2B5EF4-FFF2-40B4-BE49-F238E27FC236}">
                <a16:creationId xmlns:a16="http://schemas.microsoft.com/office/drawing/2014/main" id="{3367E0B0-478D-4246-AF73-3CCC3153B5BA}"/>
              </a:ext>
            </a:extLst>
          </p:cNvPr>
          <p:cNvPicPr>
            <a:picLocks noChangeAspect="1"/>
          </p:cNvPicPr>
          <p:nvPr/>
        </p:nvPicPr>
        <p:blipFill>
          <a:blip r:embed="rId3"/>
          <a:stretch>
            <a:fillRect/>
          </a:stretch>
        </p:blipFill>
        <p:spPr>
          <a:xfrm>
            <a:off x="6547892" y="1237944"/>
            <a:ext cx="5039428" cy="4382112"/>
          </a:xfrm>
          <a:prstGeom prst="rect">
            <a:avLst/>
          </a:prstGeom>
        </p:spPr>
      </p:pic>
    </p:spTree>
    <p:extLst>
      <p:ext uri="{BB962C8B-B14F-4D97-AF65-F5344CB8AC3E}">
        <p14:creationId xmlns:p14="http://schemas.microsoft.com/office/powerpoint/2010/main" val="471284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CNS Major Parts and Functions</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8" name="Content Placeholder 2">
            <a:extLst>
              <a:ext uri="{FF2B5EF4-FFF2-40B4-BE49-F238E27FC236}">
                <a16:creationId xmlns:a16="http://schemas.microsoft.com/office/drawing/2014/main" id="{3A2DBA71-D79D-4B36-9730-A4A180211A3F}"/>
              </a:ext>
            </a:extLst>
          </p:cNvPr>
          <p:cNvSpPr>
            <a:spLocks noGrp="1"/>
          </p:cNvSpPr>
          <p:nvPr>
            <p:ph idx="1"/>
          </p:nvPr>
        </p:nvSpPr>
        <p:spPr>
          <a:xfrm>
            <a:off x="626061" y="1297577"/>
            <a:ext cx="6142487" cy="4525963"/>
          </a:xfrm>
        </p:spPr>
        <p:txBody>
          <a:bodyPr>
            <a:normAutofit/>
          </a:bodyPr>
          <a:lstStyle/>
          <a:p>
            <a:pPr marL="0" indent="0">
              <a:buNone/>
            </a:pPr>
            <a:r>
              <a:rPr lang="en-US" dirty="0">
                <a:solidFill>
                  <a:srgbClr val="4F2683"/>
                </a:solidFill>
              </a:rPr>
              <a:t>4. Spinal Cord </a:t>
            </a:r>
          </a:p>
          <a:p>
            <a:pPr lvl="1"/>
            <a:r>
              <a:rPr lang="en-US" dirty="0"/>
              <a:t>Conduit for information </a:t>
            </a:r>
            <a:endParaRPr lang="en-US" dirty="0">
              <a:solidFill>
                <a:srgbClr val="4F2683"/>
              </a:solidFill>
            </a:endParaRPr>
          </a:p>
          <a:p>
            <a:pPr marL="0" indent="0">
              <a:buNone/>
            </a:pPr>
            <a:r>
              <a:rPr lang="en-US" dirty="0">
                <a:solidFill>
                  <a:srgbClr val="4F2683"/>
                </a:solidFill>
              </a:rPr>
              <a:t>5. Diencephalon</a:t>
            </a:r>
          </a:p>
          <a:p>
            <a:pPr lvl="1"/>
            <a:r>
              <a:rPr lang="en-US" dirty="0"/>
              <a:t>Thalamus, Hypothalamus, pineal gland, pituitary gland</a:t>
            </a:r>
          </a:p>
          <a:p>
            <a:pPr marL="0" indent="0">
              <a:buNone/>
            </a:pPr>
            <a:endParaRPr lang="en-CA" dirty="0"/>
          </a:p>
          <a:p>
            <a:pPr marL="0" indent="0">
              <a:buNone/>
            </a:pPr>
            <a:endParaRPr lang="en-CA" dirty="0"/>
          </a:p>
        </p:txBody>
      </p:sp>
      <p:pic>
        <p:nvPicPr>
          <p:cNvPr id="6" name="Picture 5">
            <a:extLst>
              <a:ext uri="{FF2B5EF4-FFF2-40B4-BE49-F238E27FC236}">
                <a16:creationId xmlns:a16="http://schemas.microsoft.com/office/drawing/2014/main" id="{3367E0B0-478D-4246-AF73-3CCC3153B5BA}"/>
              </a:ext>
            </a:extLst>
          </p:cNvPr>
          <p:cNvPicPr>
            <a:picLocks noChangeAspect="1"/>
          </p:cNvPicPr>
          <p:nvPr/>
        </p:nvPicPr>
        <p:blipFill>
          <a:blip r:embed="rId3"/>
          <a:stretch>
            <a:fillRect/>
          </a:stretch>
        </p:blipFill>
        <p:spPr>
          <a:xfrm>
            <a:off x="6547892" y="1237944"/>
            <a:ext cx="5039428" cy="4382112"/>
          </a:xfrm>
          <a:prstGeom prst="rect">
            <a:avLst/>
          </a:prstGeom>
        </p:spPr>
      </p:pic>
    </p:spTree>
    <p:extLst>
      <p:ext uri="{BB962C8B-B14F-4D97-AF65-F5344CB8AC3E}">
        <p14:creationId xmlns:p14="http://schemas.microsoft.com/office/powerpoint/2010/main" val="37669035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CNS: Lobes of the Cerebral Cortex</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grpSp>
        <p:nvGrpSpPr>
          <p:cNvPr id="6" name="Group 5">
            <a:extLst>
              <a:ext uri="{FF2B5EF4-FFF2-40B4-BE49-F238E27FC236}">
                <a16:creationId xmlns:a16="http://schemas.microsoft.com/office/drawing/2014/main" id="{05DA3973-64C3-A944-904A-0FE540E0BFB0}"/>
              </a:ext>
            </a:extLst>
          </p:cNvPr>
          <p:cNvGrpSpPr/>
          <p:nvPr/>
        </p:nvGrpSpPr>
        <p:grpSpPr>
          <a:xfrm>
            <a:off x="3767822" y="1485423"/>
            <a:ext cx="4656355" cy="4365009"/>
            <a:chOff x="3123706" y="1886560"/>
            <a:chExt cx="5144902" cy="4822988"/>
          </a:xfrm>
        </p:grpSpPr>
        <p:pic>
          <p:nvPicPr>
            <p:cNvPr id="7" name="Picture 6" descr="A screenshot of text&#10;&#10;Description automatically generated">
              <a:extLst>
                <a:ext uri="{FF2B5EF4-FFF2-40B4-BE49-F238E27FC236}">
                  <a16:creationId xmlns:a16="http://schemas.microsoft.com/office/drawing/2014/main" id="{D738092C-4042-EA44-9731-0EC3E089EEC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123706" y="1886560"/>
              <a:ext cx="5144902" cy="4720072"/>
            </a:xfrm>
            <a:prstGeom prst="rect">
              <a:avLst/>
            </a:prstGeom>
          </p:spPr>
        </p:pic>
        <p:grpSp>
          <p:nvGrpSpPr>
            <p:cNvPr id="8" name="Group 7">
              <a:extLst>
                <a:ext uri="{FF2B5EF4-FFF2-40B4-BE49-F238E27FC236}">
                  <a16:creationId xmlns:a16="http://schemas.microsoft.com/office/drawing/2014/main" id="{5C059C42-306B-F847-8D80-CF455BD5D5E9}"/>
                </a:ext>
              </a:extLst>
            </p:cNvPr>
            <p:cNvGrpSpPr/>
            <p:nvPr/>
          </p:nvGrpSpPr>
          <p:grpSpPr>
            <a:xfrm>
              <a:off x="3123706" y="4823623"/>
              <a:ext cx="2306796" cy="1885925"/>
              <a:chOff x="3123706" y="4823623"/>
              <a:chExt cx="2306796" cy="1885925"/>
            </a:xfrm>
          </p:grpSpPr>
          <p:sp>
            <p:nvSpPr>
              <p:cNvPr id="10" name="Rectangle 9">
                <a:extLst>
                  <a:ext uri="{FF2B5EF4-FFF2-40B4-BE49-F238E27FC236}">
                    <a16:creationId xmlns:a16="http://schemas.microsoft.com/office/drawing/2014/main" id="{19F55C34-312A-3046-991B-80221F4681CE}"/>
                  </a:ext>
                </a:extLst>
              </p:cNvPr>
              <p:cNvSpPr/>
              <p:nvPr/>
            </p:nvSpPr>
            <p:spPr>
              <a:xfrm>
                <a:off x="3123706" y="4823623"/>
                <a:ext cx="1150120" cy="15771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Rectangle 10">
                <a:extLst>
                  <a:ext uri="{FF2B5EF4-FFF2-40B4-BE49-F238E27FC236}">
                    <a16:creationId xmlns:a16="http://schemas.microsoft.com/office/drawing/2014/main" id="{C8CE11AE-9F8D-324F-B878-D7474FE5AC60}"/>
                  </a:ext>
                </a:extLst>
              </p:cNvPr>
              <p:cNvSpPr/>
              <p:nvPr/>
            </p:nvSpPr>
            <p:spPr>
              <a:xfrm>
                <a:off x="4006863" y="5363701"/>
                <a:ext cx="1423639" cy="13458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sp>
        <p:nvSpPr>
          <p:cNvPr id="12" name="TextBox 11">
            <a:extLst>
              <a:ext uri="{FF2B5EF4-FFF2-40B4-BE49-F238E27FC236}">
                <a16:creationId xmlns:a16="http://schemas.microsoft.com/office/drawing/2014/main" id="{75FC4EE8-A499-4652-96E4-DF22CA4D228E}"/>
              </a:ext>
            </a:extLst>
          </p:cNvPr>
          <p:cNvSpPr txBox="1"/>
          <p:nvPr/>
        </p:nvSpPr>
        <p:spPr>
          <a:xfrm>
            <a:off x="7016409" y="1186744"/>
            <a:ext cx="1522404" cy="369332"/>
          </a:xfrm>
          <a:prstGeom prst="rect">
            <a:avLst/>
          </a:prstGeom>
          <a:noFill/>
        </p:spPr>
        <p:txBody>
          <a:bodyPr wrap="none" rtlCol="0">
            <a:spAutoFit/>
          </a:bodyPr>
          <a:lstStyle/>
          <a:p>
            <a:r>
              <a:rPr lang="en-CA" b="1" dirty="0"/>
              <a:t>Central Sulcus</a:t>
            </a:r>
          </a:p>
        </p:txBody>
      </p:sp>
      <p:cxnSp>
        <p:nvCxnSpPr>
          <p:cNvPr id="13" name="Straight Arrow Connector 12">
            <a:extLst>
              <a:ext uri="{FF2B5EF4-FFF2-40B4-BE49-F238E27FC236}">
                <a16:creationId xmlns:a16="http://schemas.microsoft.com/office/drawing/2014/main" id="{83031541-DEB8-44B8-8E9F-963C02E92096}"/>
              </a:ext>
            </a:extLst>
          </p:cNvPr>
          <p:cNvCxnSpPr>
            <a:stCxn id="12" idx="1"/>
          </p:cNvCxnSpPr>
          <p:nvPr/>
        </p:nvCxnSpPr>
        <p:spPr>
          <a:xfrm flipH="1">
            <a:off x="6095999" y="1371410"/>
            <a:ext cx="920410" cy="68599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339100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White vs. Grey Matter</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graphicFrame>
        <p:nvGraphicFramePr>
          <p:cNvPr id="8" name="Content Placeholder 3">
            <a:extLst>
              <a:ext uri="{FF2B5EF4-FFF2-40B4-BE49-F238E27FC236}">
                <a16:creationId xmlns:a16="http://schemas.microsoft.com/office/drawing/2014/main" id="{A78F06EE-EFBB-4CD7-AD2C-6ECB868CB1C4}"/>
              </a:ext>
            </a:extLst>
          </p:cNvPr>
          <p:cNvGraphicFramePr>
            <a:graphicFrameLocks noGrp="1"/>
          </p:cNvGraphicFramePr>
          <p:nvPr>
            <p:ph idx="1"/>
          </p:nvPr>
        </p:nvGraphicFramePr>
        <p:xfrm>
          <a:off x="2485293" y="1960880"/>
          <a:ext cx="7221414" cy="2936240"/>
        </p:xfrm>
        <a:graphic>
          <a:graphicData uri="http://schemas.openxmlformats.org/drawingml/2006/table">
            <a:tbl>
              <a:tblPr firstRow="1" bandRow="1">
                <a:tableStyleId>{5C22544A-7EE6-4342-B048-85BDC9FD1C3A}</a:tableStyleId>
              </a:tblPr>
              <a:tblGrid>
                <a:gridCol w="2407138">
                  <a:extLst>
                    <a:ext uri="{9D8B030D-6E8A-4147-A177-3AD203B41FA5}">
                      <a16:colId xmlns:a16="http://schemas.microsoft.com/office/drawing/2014/main" val="1220137836"/>
                    </a:ext>
                  </a:extLst>
                </a:gridCol>
                <a:gridCol w="2407138">
                  <a:extLst>
                    <a:ext uri="{9D8B030D-6E8A-4147-A177-3AD203B41FA5}">
                      <a16:colId xmlns:a16="http://schemas.microsoft.com/office/drawing/2014/main" val="3085881004"/>
                    </a:ext>
                  </a:extLst>
                </a:gridCol>
                <a:gridCol w="2407138">
                  <a:extLst>
                    <a:ext uri="{9D8B030D-6E8A-4147-A177-3AD203B41FA5}">
                      <a16:colId xmlns:a16="http://schemas.microsoft.com/office/drawing/2014/main" val="3354642627"/>
                    </a:ext>
                  </a:extLst>
                </a:gridCol>
              </a:tblGrid>
              <a:tr h="370840">
                <a:tc>
                  <a:txBody>
                    <a:bodyPr/>
                    <a:lstStyle/>
                    <a:p>
                      <a:endParaRPr lang="en-CA" dirty="0"/>
                    </a:p>
                  </a:txBody>
                  <a:tcPr/>
                </a:tc>
                <a:tc>
                  <a:txBody>
                    <a:bodyPr/>
                    <a:lstStyle/>
                    <a:p>
                      <a:pPr algn="ctr"/>
                      <a:r>
                        <a:rPr lang="en-CA" dirty="0"/>
                        <a:t>White Matter</a:t>
                      </a:r>
                    </a:p>
                  </a:txBody>
                  <a:tcPr/>
                </a:tc>
                <a:tc>
                  <a:txBody>
                    <a:bodyPr/>
                    <a:lstStyle/>
                    <a:p>
                      <a:pPr algn="ctr"/>
                      <a:r>
                        <a:rPr lang="en-CA" dirty="0"/>
                        <a:t>Grey Matter</a:t>
                      </a:r>
                    </a:p>
                  </a:txBody>
                  <a:tcPr/>
                </a:tc>
                <a:extLst>
                  <a:ext uri="{0D108BD9-81ED-4DB2-BD59-A6C34878D82A}">
                    <a16:rowId xmlns:a16="http://schemas.microsoft.com/office/drawing/2014/main" val="3882983311"/>
                  </a:ext>
                </a:extLst>
              </a:tr>
              <a:tr h="370840">
                <a:tc>
                  <a:txBody>
                    <a:bodyPr/>
                    <a:lstStyle/>
                    <a:p>
                      <a:r>
                        <a:rPr lang="en-CA" b="1" dirty="0"/>
                        <a:t>Colour</a:t>
                      </a:r>
                    </a:p>
                  </a:txBody>
                  <a:tcPr anchor="ctr"/>
                </a:tc>
                <a:tc>
                  <a:txBody>
                    <a:bodyPr/>
                    <a:lstStyle/>
                    <a:p>
                      <a:pPr algn="ctr"/>
                      <a:r>
                        <a:rPr lang="en-CA" dirty="0"/>
                        <a:t>White</a:t>
                      </a:r>
                    </a:p>
                  </a:txBody>
                  <a:tcPr/>
                </a:tc>
                <a:tc>
                  <a:txBody>
                    <a:bodyPr/>
                    <a:lstStyle/>
                    <a:p>
                      <a:pPr algn="ctr"/>
                      <a:r>
                        <a:rPr lang="en-CA" dirty="0"/>
                        <a:t>Grey</a:t>
                      </a:r>
                    </a:p>
                  </a:txBody>
                  <a:tcPr/>
                </a:tc>
                <a:extLst>
                  <a:ext uri="{0D108BD9-81ED-4DB2-BD59-A6C34878D82A}">
                    <a16:rowId xmlns:a16="http://schemas.microsoft.com/office/drawing/2014/main" val="932491519"/>
                  </a:ext>
                </a:extLst>
              </a:tr>
              <a:tr h="370840">
                <a:tc>
                  <a:txBody>
                    <a:bodyPr/>
                    <a:lstStyle/>
                    <a:p>
                      <a:r>
                        <a:rPr lang="en-CA" b="1" dirty="0"/>
                        <a:t>Components</a:t>
                      </a:r>
                    </a:p>
                  </a:txBody>
                  <a:tcPr anchor="ctr"/>
                </a:tc>
                <a:tc>
                  <a:txBody>
                    <a:bodyPr/>
                    <a:lstStyle/>
                    <a:p>
                      <a:pPr algn="ctr"/>
                      <a:r>
                        <a:rPr lang="en-CA" dirty="0"/>
                        <a:t>Axons</a:t>
                      </a:r>
                    </a:p>
                  </a:txBody>
                  <a:tcPr/>
                </a:tc>
                <a:tc>
                  <a:txBody>
                    <a:bodyPr/>
                    <a:lstStyle/>
                    <a:p>
                      <a:pPr algn="ctr"/>
                      <a:r>
                        <a:rPr lang="en-CA" dirty="0"/>
                        <a:t>Cell bodies, dendrites and axon terminals</a:t>
                      </a:r>
                    </a:p>
                  </a:txBody>
                  <a:tcPr/>
                </a:tc>
                <a:extLst>
                  <a:ext uri="{0D108BD9-81ED-4DB2-BD59-A6C34878D82A}">
                    <a16:rowId xmlns:a16="http://schemas.microsoft.com/office/drawing/2014/main" val="1998951065"/>
                  </a:ext>
                </a:extLst>
              </a:tr>
              <a:tr h="370840">
                <a:tc>
                  <a:txBody>
                    <a:bodyPr/>
                    <a:lstStyle/>
                    <a:p>
                      <a:r>
                        <a:rPr lang="en-CA" b="1" dirty="0"/>
                        <a:t>Myelin present</a:t>
                      </a:r>
                    </a:p>
                  </a:txBody>
                  <a:tcPr anchor="ctr"/>
                </a:tc>
                <a:tc>
                  <a:txBody>
                    <a:bodyPr/>
                    <a:lstStyle/>
                    <a:p>
                      <a:pPr algn="ctr"/>
                      <a:r>
                        <a:rPr lang="en-CA" dirty="0"/>
                        <a:t>Yes, gives white appearance</a:t>
                      </a:r>
                    </a:p>
                  </a:txBody>
                  <a:tcPr/>
                </a:tc>
                <a:tc>
                  <a:txBody>
                    <a:bodyPr/>
                    <a:lstStyle/>
                    <a:p>
                      <a:pPr algn="ctr"/>
                      <a:r>
                        <a:rPr lang="en-CA" dirty="0"/>
                        <a:t>No</a:t>
                      </a:r>
                    </a:p>
                  </a:txBody>
                  <a:tcPr/>
                </a:tc>
                <a:extLst>
                  <a:ext uri="{0D108BD9-81ED-4DB2-BD59-A6C34878D82A}">
                    <a16:rowId xmlns:a16="http://schemas.microsoft.com/office/drawing/2014/main" val="1280775427"/>
                  </a:ext>
                </a:extLst>
              </a:tr>
              <a:tr h="370840">
                <a:tc>
                  <a:txBody>
                    <a:bodyPr/>
                    <a:lstStyle/>
                    <a:p>
                      <a:r>
                        <a:rPr lang="en-CA" b="1" dirty="0"/>
                        <a:t>Function</a:t>
                      </a:r>
                    </a:p>
                  </a:txBody>
                  <a:tcPr anchor="ctr"/>
                </a:tc>
                <a:tc>
                  <a:txBody>
                    <a:bodyPr/>
                    <a:lstStyle/>
                    <a:p>
                      <a:pPr algn="ctr"/>
                      <a:r>
                        <a:rPr lang="en-CA" dirty="0"/>
                        <a:t>For communication between grey matter sites</a:t>
                      </a:r>
                    </a:p>
                  </a:txBody>
                  <a:tcPr/>
                </a:tc>
                <a:tc>
                  <a:txBody>
                    <a:bodyPr/>
                    <a:lstStyle/>
                    <a:p>
                      <a:pPr algn="ctr"/>
                      <a:r>
                        <a:rPr lang="en-CA" dirty="0"/>
                        <a:t>Processing of information</a:t>
                      </a:r>
                    </a:p>
                  </a:txBody>
                  <a:tcPr/>
                </a:tc>
                <a:extLst>
                  <a:ext uri="{0D108BD9-81ED-4DB2-BD59-A6C34878D82A}">
                    <a16:rowId xmlns:a16="http://schemas.microsoft.com/office/drawing/2014/main" val="574174397"/>
                  </a:ext>
                </a:extLst>
              </a:tr>
            </a:tbl>
          </a:graphicData>
        </a:graphic>
      </p:graphicFrame>
    </p:spTree>
    <p:extLst>
      <p:ext uri="{BB962C8B-B14F-4D97-AF65-F5344CB8AC3E}">
        <p14:creationId xmlns:p14="http://schemas.microsoft.com/office/powerpoint/2010/main" val="5528025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White vs. Grey Matter</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9" name="Content Placeholder 10">
            <a:extLst>
              <a:ext uri="{FF2B5EF4-FFF2-40B4-BE49-F238E27FC236}">
                <a16:creationId xmlns:a16="http://schemas.microsoft.com/office/drawing/2014/main" id="{C9DEF245-835E-4574-878E-8DF4C47915BD}"/>
              </a:ext>
            </a:extLst>
          </p:cNvPr>
          <p:cNvPicPr>
            <a:picLocks noGrp="1" noChangeAspect="1"/>
          </p:cNvPicPr>
          <p:nvPr>
            <p:ph idx="1"/>
          </p:nvPr>
        </p:nvPicPr>
        <p:blipFill>
          <a:blip r:embed="rId3"/>
          <a:stretch>
            <a:fillRect/>
          </a:stretch>
        </p:blipFill>
        <p:spPr>
          <a:xfrm>
            <a:off x="3884812" y="1166018"/>
            <a:ext cx="4422376" cy="4525963"/>
          </a:xfrm>
        </p:spPr>
      </p:pic>
      <p:sp>
        <p:nvSpPr>
          <p:cNvPr id="10" name="TextBox 9">
            <a:extLst>
              <a:ext uri="{FF2B5EF4-FFF2-40B4-BE49-F238E27FC236}">
                <a16:creationId xmlns:a16="http://schemas.microsoft.com/office/drawing/2014/main" id="{39A6AC46-FFE6-47C1-B316-7E1B8949251C}"/>
              </a:ext>
            </a:extLst>
          </p:cNvPr>
          <p:cNvSpPr txBox="1"/>
          <p:nvPr/>
        </p:nvSpPr>
        <p:spPr>
          <a:xfrm>
            <a:off x="8626549" y="1702962"/>
            <a:ext cx="1346010" cy="369332"/>
          </a:xfrm>
          <a:prstGeom prst="rect">
            <a:avLst/>
          </a:prstGeom>
          <a:noFill/>
        </p:spPr>
        <p:txBody>
          <a:bodyPr wrap="none" rtlCol="0">
            <a:spAutoFit/>
          </a:bodyPr>
          <a:lstStyle/>
          <a:p>
            <a:r>
              <a:rPr lang="en-CA" b="1" dirty="0"/>
              <a:t>Gray Matter</a:t>
            </a:r>
          </a:p>
        </p:txBody>
      </p:sp>
      <p:sp>
        <p:nvSpPr>
          <p:cNvPr id="11" name="TextBox 10">
            <a:extLst>
              <a:ext uri="{FF2B5EF4-FFF2-40B4-BE49-F238E27FC236}">
                <a16:creationId xmlns:a16="http://schemas.microsoft.com/office/drawing/2014/main" id="{85660EC2-0B88-48C0-83C6-8AA91FBEB19C}"/>
              </a:ext>
            </a:extLst>
          </p:cNvPr>
          <p:cNvSpPr txBox="1"/>
          <p:nvPr/>
        </p:nvSpPr>
        <p:spPr>
          <a:xfrm>
            <a:off x="8626549" y="3244333"/>
            <a:ext cx="1485471" cy="369332"/>
          </a:xfrm>
          <a:prstGeom prst="rect">
            <a:avLst/>
          </a:prstGeom>
          <a:noFill/>
        </p:spPr>
        <p:txBody>
          <a:bodyPr wrap="none" rtlCol="0">
            <a:spAutoFit/>
          </a:bodyPr>
          <a:lstStyle/>
          <a:p>
            <a:r>
              <a:rPr lang="en-CA" b="1" dirty="0"/>
              <a:t>White Matter</a:t>
            </a:r>
          </a:p>
        </p:txBody>
      </p:sp>
      <p:cxnSp>
        <p:nvCxnSpPr>
          <p:cNvPr id="12" name="Straight Arrow Connector 11">
            <a:extLst>
              <a:ext uri="{FF2B5EF4-FFF2-40B4-BE49-F238E27FC236}">
                <a16:creationId xmlns:a16="http://schemas.microsoft.com/office/drawing/2014/main" id="{C040F553-49E3-416B-9A7A-AA51B11FDD80}"/>
              </a:ext>
            </a:extLst>
          </p:cNvPr>
          <p:cNvCxnSpPr>
            <a:stCxn id="10" idx="1"/>
          </p:cNvCxnSpPr>
          <p:nvPr/>
        </p:nvCxnSpPr>
        <p:spPr>
          <a:xfrm flipH="1">
            <a:off x="6351181" y="1887628"/>
            <a:ext cx="2275368" cy="83606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560D62BB-3EBC-4AAC-A89C-7CF200541D31}"/>
              </a:ext>
            </a:extLst>
          </p:cNvPr>
          <p:cNvCxnSpPr>
            <a:stCxn id="10" idx="1"/>
          </p:cNvCxnSpPr>
          <p:nvPr/>
        </p:nvCxnSpPr>
        <p:spPr>
          <a:xfrm flipH="1">
            <a:off x="6850913" y="1887628"/>
            <a:ext cx="1775636" cy="1069976"/>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606568BA-6101-4877-A920-20E1117083B1}"/>
              </a:ext>
            </a:extLst>
          </p:cNvPr>
          <p:cNvCxnSpPr>
            <a:cxnSpLocks/>
          </p:cNvCxnSpPr>
          <p:nvPr/>
        </p:nvCxnSpPr>
        <p:spPr>
          <a:xfrm flipH="1">
            <a:off x="6096000" y="3425841"/>
            <a:ext cx="2530549" cy="36396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F4004D2B-E5E7-4226-BE56-1178BFDA4DBE}"/>
              </a:ext>
            </a:extLst>
          </p:cNvPr>
          <p:cNvCxnSpPr>
            <a:cxnSpLocks/>
            <a:stCxn id="11" idx="1"/>
          </p:cNvCxnSpPr>
          <p:nvPr/>
        </p:nvCxnSpPr>
        <p:spPr>
          <a:xfrm flipH="1">
            <a:off x="5341089" y="3428999"/>
            <a:ext cx="3285460" cy="95377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48550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lstStyle/>
          <a:p>
            <a:r>
              <a:rPr lang="en-US" sz="4800" b="1" dirty="0">
                <a:solidFill>
                  <a:srgbClr val="4F2683"/>
                </a:solidFill>
                <a:latin typeface="+mn-lt"/>
              </a:rPr>
              <a:t>Tutorial 5</a:t>
            </a:r>
            <a:br>
              <a:rPr lang="en-US" sz="4800" b="1" dirty="0">
                <a:solidFill>
                  <a:srgbClr val="4F2683"/>
                </a:solidFill>
                <a:latin typeface="+mn-lt"/>
              </a:rPr>
            </a:br>
            <a:r>
              <a:rPr lang="en-US" sz="4800" b="1" dirty="0">
                <a:solidFill>
                  <a:srgbClr val="4F2683"/>
                </a:solidFill>
                <a:latin typeface="+mn-lt"/>
              </a:rPr>
              <a:t>Sections 009/010</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11" name="TextBox 10">
            <a:extLst>
              <a:ext uri="{FF2B5EF4-FFF2-40B4-BE49-F238E27FC236}">
                <a16:creationId xmlns:a16="http://schemas.microsoft.com/office/drawing/2014/main" id="{48022D7B-DBD1-444A-8386-F86C549ED1C0}"/>
              </a:ext>
            </a:extLst>
          </p:cNvPr>
          <p:cNvSpPr txBox="1"/>
          <p:nvPr/>
        </p:nvSpPr>
        <p:spPr>
          <a:xfrm>
            <a:off x="4397524" y="3916641"/>
            <a:ext cx="3944374" cy="1384995"/>
          </a:xfrm>
          <a:prstGeom prst="rect">
            <a:avLst/>
          </a:prstGeom>
          <a:noFill/>
        </p:spPr>
        <p:txBody>
          <a:bodyPr wrap="square" rtlCol="0">
            <a:spAutoFit/>
          </a:bodyPr>
          <a:lstStyle/>
          <a:p>
            <a:pPr algn="r"/>
            <a:r>
              <a:rPr lang="en-CA" sz="2800" dirty="0"/>
              <a:t>TA: </a:t>
            </a:r>
            <a:r>
              <a:rPr lang="en-CA" sz="2800" dirty="0" err="1"/>
              <a:t>Greydon</a:t>
            </a:r>
            <a:r>
              <a:rPr lang="en-CA" sz="2800" dirty="0"/>
              <a:t> Gilmore</a:t>
            </a:r>
          </a:p>
          <a:p>
            <a:pPr algn="r"/>
            <a:r>
              <a:rPr lang="en-CA" sz="2800" dirty="0"/>
              <a:t>Physiology 2130</a:t>
            </a:r>
          </a:p>
          <a:p>
            <a:pPr algn="r"/>
            <a:r>
              <a:rPr lang="en-CA" sz="2800" dirty="0">
                <a:cs typeface="Arial Unicode MS"/>
              </a:rPr>
              <a:t>Oct 8</a:t>
            </a:r>
            <a:r>
              <a:rPr lang="en-CA" sz="2800" baseline="30000" dirty="0">
                <a:cs typeface="Arial Unicode MS"/>
              </a:rPr>
              <a:t>th</a:t>
            </a:r>
            <a:r>
              <a:rPr lang="en-CA" sz="2800" dirty="0">
                <a:cs typeface="Arial Unicode MS"/>
              </a:rPr>
              <a:t>, 2019</a:t>
            </a:r>
            <a:endParaRPr lang="en-US" sz="2800" dirty="0">
              <a:cs typeface="Arial Unicode MS"/>
            </a:endParaRPr>
          </a:p>
        </p:txBody>
      </p:sp>
    </p:spTree>
    <p:extLst>
      <p:ext uri="{BB962C8B-B14F-4D97-AF65-F5344CB8AC3E}">
        <p14:creationId xmlns:p14="http://schemas.microsoft.com/office/powerpoint/2010/main" val="3761491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CNS: The Spinal Cord</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8" name="Content Placeholder 2">
            <a:extLst>
              <a:ext uri="{FF2B5EF4-FFF2-40B4-BE49-F238E27FC236}">
                <a16:creationId xmlns:a16="http://schemas.microsoft.com/office/drawing/2014/main" id="{1935D63D-1DCD-4BE5-B7A6-3C698CFD51CD}"/>
              </a:ext>
            </a:extLst>
          </p:cNvPr>
          <p:cNvSpPr>
            <a:spLocks noGrp="1"/>
          </p:cNvSpPr>
          <p:nvPr>
            <p:ph idx="1"/>
          </p:nvPr>
        </p:nvSpPr>
        <p:spPr>
          <a:xfrm>
            <a:off x="689597" y="1489824"/>
            <a:ext cx="5406403" cy="4525963"/>
          </a:xfrm>
        </p:spPr>
        <p:txBody>
          <a:bodyPr>
            <a:normAutofit fontScale="92500" lnSpcReduction="10000"/>
          </a:bodyPr>
          <a:lstStyle/>
          <a:p>
            <a:r>
              <a:rPr lang="en-US" dirty="0"/>
              <a:t>White and gray matter are opposite to the brain (spinal cord: white external and grey internal) </a:t>
            </a:r>
          </a:p>
          <a:p>
            <a:r>
              <a:rPr lang="en-US" dirty="0"/>
              <a:t>31 segments </a:t>
            </a:r>
          </a:p>
          <a:p>
            <a:r>
              <a:rPr lang="en-US" dirty="0"/>
              <a:t>Each segment has a pair of spinal nerves (PNS) – 31 pairs of spinal nerves </a:t>
            </a:r>
          </a:p>
          <a:p>
            <a:r>
              <a:rPr lang="en-US" dirty="0"/>
              <a:t>Each segment receives sensory info and sends motor info to a similar region </a:t>
            </a:r>
          </a:p>
          <a:p>
            <a:r>
              <a:rPr lang="en-US" dirty="0"/>
              <a:t>On the skin, the sensory region is called a dermatome</a:t>
            </a:r>
          </a:p>
          <a:p>
            <a:pPr marL="0" indent="0">
              <a:buNone/>
            </a:pPr>
            <a:endParaRPr lang="en-US" dirty="0"/>
          </a:p>
        </p:txBody>
      </p:sp>
      <p:pic>
        <p:nvPicPr>
          <p:cNvPr id="9" name="Picture 8">
            <a:extLst>
              <a:ext uri="{FF2B5EF4-FFF2-40B4-BE49-F238E27FC236}">
                <a16:creationId xmlns:a16="http://schemas.microsoft.com/office/drawing/2014/main" id="{2446B4C0-01E9-4DC5-91E1-02BF4982ECEC}"/>
              </a:ext>
            </a:extLst>
          </p:cNvPr>
          <p:cNvPicPr>
            <a:picLocks noChangeAspect="1"/>
          </p:cNvPicPr>
          <p:nvPr/>
        </p:nvPicPr>
        <p:blipFill>
          <a:blip r:embed="rId3"/>
          <a:stretch>
            <a:fillRect/>
          </a:stretch>
        </p:blipFill>
        <p:spPr>
          <a:xfrm>
            <a:off x="6007619" y="1101735"/>
            <a:ext cx="2869871" cy="2234317"/>
          </a:xfrm>
          <a:prstGeom prst="rect">
            <a:avLst/>
          </a:prstGeom>
        </p:spPr>
      </p:pic>
      <p:pic>
        <p:nvPicPr>
          <p:cNvPr id="10" name="Picture 9">
            <a:extLst>
              <a:ext uri="{FF2B5EF4-FFF2-40B4-BE49-F238E27FC236}">
                <a16:creationId xmlns:a16="http://schemas.microsoft.com/office/drawing/2014/main" id="{6CC8CBAD-6612-40CC-980E-381445CD5904}"/>
              </a:ext>
            </a:extLst>
          </p:cNvPr>
          <p:cNvPicPr>
            <a:picLocks noChangeAspect="1"/>
          </p:cNvPicPr>
          <p:nvPr/>
        </p:nvPicPr>
        <p:blipFill>
          <a:blip r:embed="rId4"/>
          <a:stretch>
            <a:fillRect/>
          </a:stretch>
        </p:blipFill>
        <p:spPr>
          <a:xfrm>
            <a:off x="8822280" y="3133461"/>
            <a:ext cx="2856478" cy="2817627"/>
          </a:xfrm>
          <a:prstGeom prst="rect">
            <a:avLst/>
          </a:prstGeom>
        </p:spPr>
      </p:pic>
    </p:spTree>
    <p:extLst>
      <p:ext uri="{BB962C8B-B14F-4D97-AF65-F5344CB8AC3E}">
        <p14:creationId xmlns:p14="http://schemas.microsoft.com/office/powerpoint/2010/main" val="1313497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PNS: Spinal Nerves</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11" name="Content Placeholder 2">
            <a:extLst>
              <a:ext uri="{FF2B5EF4-FFF2-40B4-BE49-F238E27FC236}">
                <a16:creationId xmlns:a16="http://schemas.microsoft.com/office/drawing/2014/main" id="{537CEABB-CD8F-4563-A62F-FBB52E3B57EB}"/>
              </a:ext>
            </a:extLst>
          </p:cNvPr>
          <p:cNvSpPr>
            <a:spLocks noGrp="1"/>
          </p:cNvSpPr>
          <p:nvPr>
            <p:ph idx="1"/>
          </p:nvPr>
        </p:nvSpPr>
        <p:spPr>
          <a:xfrm>
            <a:off x="457200" y="1600200"/>
            <a:ext cx="6003890" cy="4024423"/>
          </a:xfrm>
        </p:spPr>
        <p:txBody>
          <a:bodyPr>
            <a:normAutofit/>
          </a:bodyPr>
          <a:lstStyle/>
          <a:p>
            <a:r>
              <a:rPr lang="en-US" dirty="0"/>
              <a:t>Sensory information is carried </a:t>
            </a:r>
            <a:r>
              <a:rPr lang="en-US" dirty="0">
                <a:solidFill>
                  <a:srgbClr val="FF0000"/>
                </a:solidFill>
              </a:rPr>
              <a:t>TOWARDS (afferent neuron)</a:t>
            </a:r>
            <a:r>
              <a:rPr lang="en-US" dirty="0"/>
              <a:t> the spinal cord through the </a:t>
            </a:r>
            <a:r>
              <a:rPr lang="en-US" dirty="0">
                <a:solidFill>
                  <a:srgbClr val="FF0000"/>
                </a:solidFill>
              </a:rPr>
              <a:t>dorsal root </a:t>
            </a:r>
          </a:p>
          <a:p>
            <a:r>
              <a:rPr lang="en-US" dirty="0"/>
              <a:t>Motor information is carried </a:t>
            </a:r>
            <a:r>
              <a:rPr lang="en-US" dirty="0">
                <a:solidFill>
                  <a:srgbClr val="FF0000"/>
                </a:solidFill>
              </a:rPr>
              <a:t>OUT (efferent)</a:t>
            </a:r>
            <a:r>
              <a:rPr lang="en-US" dirty="0"/>
              <a:t> the spinal cord through the </a:t>
            </a:r>
            <a:r>
              <a:rPr lang="en-US" dirty="0">
                <a:solidFill>
                  <a:srgbClr val="FF0000"/>
                </a:solidFill>
              </a:rPr>
              <a:t>ventral root </a:t>
            </a:r>
          </a:p>
          <a:p>
            <a:r>
              <a:rPr lang="en-US" dirty="0"/>
              <a:t>“SAME DAVE” sensory afferent motor efferent dorsal afferent ventral efferent</a:t>
            </a:r>
          </a:p>
          <a:p>
            <a:pPr marL="0" indent="0">
              <a:buNone/>
            </a:pPr>
            <a:endParaRPr lang="en-US" dirty="0"/>
          </a:p>
        </p:txBody>
      </p:sp>
      <p:pic>
        <p:nvPicPr>
          <p:cNvPr id="12" name="Picture 11">
            <a:extLst>
              <a:ext uri="{FF2B5EF4-FFF2-40B4-BE49-F238E27FC236}">
                <a16:creationId xmlns:a16="http://schemas.microsoft.com/office/drawing/2014/main" id="{E96062A1-BD9B-431D-A326-8DDFCBA6F181}"/>
              </a:ext>
            </a:extLst>
          </p:cNvPr>
          <p:cNvPicPr>
            <a:picLocks noChangeAspect="1"/>
          </p:cNvPicPr>
          <p:nvPr/>
        </p:nvPicPr>
        <p:blipFill>
          <a:blip r:embed="rId3"/>
          <a:stretch>
            <a:fillRect/>
          </a:stretch>
        </p:blipFill>
        <p:spPr>
          <a:xfrm>
            <a:off x="6698382" y="1468466"/>
            <a:ext cx="5036418" cy="3921067"/>
          </a:xfrm>
          <a:prstGeom prst="rect">
            <a:avLst/>
          </a:prstGeom>
        </p:spPr>
      </p:pic>
    </p:spTree>
    <p:extLst>
      <p:ext uri="{BB962C8B-B14F-4D97-AF65-F5344CB8AC3E}">
        <p14:creationId xmlns:p14="http://schemas.microsoft.com/office/powerpoint/2010/main" val="3754584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fr-FR" sz="4800" b="1" dirty="0">
                <a:solidFill>
                  <a:srgbClr val="4F2683"/>
                </a:solidFill>
                <a:latin typeface="Calibri" panose="020F0502020204030204" pitchFamily="34" charset="0"/>
                <a:cs typeface="Calibri" panose="020F0502020204030204" pitchFamily="34" charset="0"/>
              </a:rPr>
              <a:t>PNS: Divisions: </a:t>
            </a:r>
            <a:r>
              <a:rPr lang="fr-FR" sz="4800" b="1" dirty="0" err="1">
                <a:solidFill>
                  <a:srgbClr val="4F2683"/>
                </a:solidFill>
                <a:latin typeface="Calibri" panose="020F0502020204030204" pitchFamily="34" charset="0"/>
                <a:cs typeface="Calibri" panose="020F0502020204030204" pitchFamily="34" charset="0"/>
              </a:rPr>
              <a:t>Somatic</a:t>
            </a:r>
            <a:r>
              <a:rPr lang="fr-FR" sz="4800" b="1" dirty="0">
                <a:solidFill>
                  <a:srgbClr val="4F2683"/>
                </a:solidFill>
                <a:latin typeface="Calibri" panose="020F0502020204030204" pitchFamily="34" charset="0"/>
                <a:cs typeface="Calibri" panose="020F0502020204030204" pitchFamily="34" charset="0"/>
              </a:rPr>
              <a:t> vs. </a:t>
            </a:r>
            <a:r>
              <a:rPr lang="fr-FR" sz="4800" b="1" dirty="0" err="1">
                <a:solidFill>
                  <a:srgbClr val="4F2683"/>
                </a:solidFill>
                <a:latin typeface="Calibri" panose="020F0502020204030204" pitchFamily="34" charset="0"/>
                <a:cs typeface="Calibri" panose="020F0502020204030204" pitchFamily="34" charset="0"/>
              </a:rPr>
              <a:t>Autonomic</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9" name="Content Placeholder 2">
            <a:extLst>
              <a:ext uri="{FF2B5EF4-FFF2-40B4-BE49-F238E27FC236}">
                <a16:creationId xmlns:a16="http://schemas.microsoft.com/office/drawing/2014/main" id="{798D89BB-5562-4919-8976-BFE8371C8477}"/>
              </a:ext>
            </a:extLst>
          </p:cNvPr>
          <p:cNvSpPr>
            <a:spLocks noGrp="1"/>
          </p:cNvSpPr>
          <p:nvPr>
            <p:ph idx="1"/>
          </p:nvPr>
        </p:nvSpPr>
        <p:spPr>
          <a:xfrm>
            <a:off x="838200" y="1504449"/>
            <a:ext cx="5466585" cy="4024423"/>
          </a:xfrm>
        </p:spPr>
        <p:txBody>
          <a:bodyPr>
            <a:normAutofit/>
          </a:bodyPr>
          <a:lstStyle/>
          <a:p>
            <a:r>
              <a:rPr lang="en-US" dirty="0">
                <a:solidFill>
                  <a:srgbClr val="FF0000"/>
                </a:solidFill>
              </a:rPr>
              <a:t>Somatic</a:t>
            </a:r>
            <a:r>
              <a:rPr lang="en-US" dirty="0">
                <a:solidFill>
                  <a:srgbClr val="4F2270"/>
                </a:solidFill>
              </a:rPr>
              <a:t> </a:t>
            </a:r>
          </a:p>
          <a:p>
            <a:pPr lvl="1"/>
            <a:r>
              <a:rPr lang="en-US" dirty="0"/>
              <a:t>Conscious Sensation</a:t>
            </a:r>
          </a:p>
          <a:p>
            <a:pPr lvl="1"/>
            <a:r>
              <a:rPr lang="en-US" dirty="0"/>
              <a:t>Voluntary Movement</a:t>
            </a:r>
          </a:p>
          <a:p>
            <a:pPr lvl="1"/>
            <a:r>
              <a:rPr lang="en-US" dirty="0"/>
              <a:t>Spinal Nerves </a:t>
            </a:r>
          </a:p>
          <a:p>
            <a:r>
              <a:rPr lang="en-US" dirty="0">
                <a:solidFill>
                  <a:srgbClr val="FF0000"/>
                </a:solidFill>
              </a:rPr>
              <a:t>Autonomic (Visceral) </a:t>
            </a:r>
          </a:p>
          <a:p>
            <a:pPr lvl="1"/>
            <a:r>
              <a:rPr lang="en-US" dirty="0"/>
              <a:t>Involuntary Actions </a:t>
            </a:r>
          </a:p>
          <a:p>
            <a:pPr lvl="1"/>
            <a:r>
              <a:rPr lang="en-US" dirty="0"/>
              <a:t>Sympathetic vs Parasympathetic Response</a:t>
            </a:r>
          </a:p>
          <a:p>
            <a:pPr marL="0" indent="0">
              <a:buNone/>
            </a:pPr>
            <a:endParaRPr lang="en-US" dirty="0"/>
          </a:p>
        </p:txBody>
      </p:sp>
      <p:pic>
        <p:nvPicPr>
          <p:cNvPr id="10" name="Picture 9">
            <a:extLst>
              <a:ext uri="{FF2B5EF4-FFF2-40B4-BE49-F238E27FC236}">
                <a16:creationId xmlns:a16="http://schemas.microsoft.com/office/drawing/2014/main" id="{BE78647B-F1F1-4F15-9C9D-3E07FD0C2F9A}"/>
              </a:ext>
            </a:extLst>
          </p:cNvPr>
          <p:cNvPicPr>
            <a:picLocks noChangeAspect="1"/>
          </p:cNvPicPr>
          <p:nvPr/>
        </p:nvPicPr>
        <p:blipFill>
          <a:blip r:embed="rId3"/>
          <a:stretch>
            <a:fillRect/>
          </a:stretch>
        </p:blipFill>
        <p:spPr>
          <a:xfrm>
            <a:off x="6445459" y="1175657"/>
            <a:ext cx="5371404" cy="4840131"/>
          </a:xfrm>
          <a:prstGeom prst="rect">
            <a:avLst/>
          </a:prstGeom>
        </p:spPr>
      </p:pic>
    </p:spTree>
    <p:extLst>
      <p:ext uri="{BB962C8B-B14F-4D97-AF65-F5344CB8AC3E}">
        <p14:creationId xmlns:p14="http://schemas.microsoft.com/office/powerpoint/2010/main" val="585798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US" sz="4400" b="1" dirty="0" err="1">
                <a:solidFill>
                  <a:srgbClr val="4F2683"/>
                </a:solidFill>
                <a:latin typeface="+mn-lt"/>
              </a:rPr>
              <a:t>Somatosensation</a:t>
            </a:r>
            <a:r>
              <a:rPr lang="en-US" sz="4400" b="1" dirty="0">
                <a:solidFill>
                  <a:srgbClr val="4F2683"/>
                </a:solidFill>
                <a:latin typeface="+mn-lt"/>
              </a:rPr>
              <a:t> (Touch)</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b="1" dirty="0">
                <a:solidFill>
                  <a:schemeClr val="bg1">
                    <a:lumMod val="50000"/>
                  </a:schemeClr>
                </a:solidFill>
              </a:rPr>
              <a:t>Chapter 2: Dr. </a:t>
            </a:r>
            <a:r>
              <a:rPr lang="en-US" sz="2800" b="1" dirty="0" err="1">
                <a:solidFill>
                  <a:schemeClr val="bg1">
                    <a:lumMod val="50000"/>
                  </a:schemeClr>
                </a:solidFill>
              </a:rPr>
              <a:t>Everling</a:t>
            </a:r>
            <a:endParaRPr lang="en-US" sz="2800" b="1" dirty="0">
              <a:solidFill>
                <a:schemeClr val="bg1">
                  <a:lumMod val="50000"/>
                </a:schemeClr>
              </a:solidFill>
            </a:endParaRPr>
          </a:p>
          <a:p>
            <a:r>
              <a:rPr lang="en-US" sz="2800" b="1" dirty="0">
                <a:solidFill>
                  <a:schemeClr val="bg1">
                    <a:lumMod val="50000"/>
                  </a:schemeClr>
                </a:solidFill>
              </a:rPr>
              <a:t>pp. </a:t>
            </a:r>
          </a:p>
        </p:txBody>
      </p:sp>
    </p:spTree>
    <p:extLst>
      <p:ext uri="{BB962C8B-B14F-4D97-AF65-F5344CB8AC3E}">
        <p14:creationId xmlns:p14="http://schemas.microsoft.com/office/powerpoint/2010/main" val="18379618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Definitions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lnSpcReduction="10000"/>
          </a:bodyPr>
          <a:lstStyle/>
          <a:p>
            <a:r>
              <a:rPr lang="en-US" dirty="0">
                <a:solidFill>
                  <a:srgbClr val="FF0000"/>
                </a:solidFill>
              </a:rPr>
              <a:t>Threshold</a:t>
            </a:r>
            <a:r>
              <a:rPr lang="en-US" dirty="0"/>
              <a:t>: minimum stimulus required to activate a receptor</a:t>
            </a:r>
          </a:p>
          <a:p>
            <a:r>
              <a:rPr lang="en-US" dirty="0">
                <a:solidFill>
                  <a:srgbClr val="FF0000"/>
                </a:solidFill>
              </a:rPr>
              <a:t>Adaptation rate</a:t>
            </a:r>
            <a:r>
              <a:rPr lang="en-US" dirty="0"/>
              <a:t>: the time it takes for a receptor to get used to the stimulus (i.e. when a mechanoreceptor receives a stimulus, it begins to fire APs at an elevated frequency. Eventually, the receptor adapts to that stimulus and the firing of the AP stops (or decreases)) </a:t>
            </a:r>
          </a:p>
          <a:p>
            <a:r>
              <a:rPr lang="en-US" dirty="0">
                <a:solidFill>
                  <a:srgbClr val="FF0000"/>
                </a:solidFill>
              </a:rPr>
              <a:t>Receptive field</a:t>
            </a:r>
            <a:r>
              <a:rPr lang="en-US" dirty="0"/>
              <a:t>: the region of sensory space in which a stimulus will activate the receptor </a:t>
            </a:r>
          </a:p>
          <a:p>
            <a:r>
              <a:rPr lang="en-US" dirty="0">
                <a:solidFill>
                  <a:srgbClr val="FF0000"/>
                </a:solidFill>
              </a:rPr>
              <a:t>Tactile acuity</a:t>
            </a:r>
            <a:r>
              <a:rPr lang="en-US" dirty="0"/>
              <a:t>: measured by two-point discrimination (i.e. the smallest separation between 2 points on the skin that is perceived as 2 points rather than 1) </a:t>
            </a:r>
          </a:p>
          <a:p>
            <a:pPr lvl="1"/>
            <a:r>
              <a:rPr lang="en-US" dirty="0"/>
              <a:t>Regions with high tactile acuity have small receptive fields</a:t>
            </a:r>
          </a:p>
          <a:p>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8789417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Skin Mechanoreceptors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US" b="1" dirty="0"/>
              <a:t>Respond to physical distortion of the skin</a:t>
            </a:r>
          </a:p>
          <a:p>
            <a:pPr marL="0" indent="0">
              <a:buNone/>
            </a:pPr>
            <a:endParaRPr lang="en-US" b="1"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graphicFrame>
        <p:nvGraphicFramePr>
          <p:cNvPr id="6" name="Table 5">
            <a:extLst>
              <a:ext uri="{FF2B5EF4-FFF2-40B4-BE49-F238E27FC236}">
                <a16:creationId xmlns:a16="http://schemas.microsoft.com/office/drawing/2014/main" id="{FABBFB90-FA63-465F-A43A-85A9B91F809F}"/>
              </a:ext>
            </a:extLst>
          </p:cNvPr>
          <p:cNvGraphicFramePr>
            <a:graphicFrameLocks noGrp="1"/>
          </p:cNvGraphicFramePr>
          <p:nvPr>
            <p:extLst>
              <p:ext uri="{D42A27DB-BD31-4B8C-83A1-F6EECF244321}">
                <p14:modId xmlns:p14="http://schemas.microsoft.com/office/powerpoint/2010/main" val="619530198"/>
              </p:ext>
            </p:extLst>
          </p:nvPr>
        </p:nvGraphicFramePr>
        <p:xfrm>
          <a:off x="1623793" y="2001264"/>
          <a:ext cx="8944414" cy="3332735"/>
        </p:xfrm>
        <a:graphic>
          <a:graphicData uri="http://schemas.openxmlformats.org/drawingml/2006/table">
            <a:tbl>
              <a:tblPr firstRow="1" bandRow="1">
                <a:tableStyleId>{5C22544A-7EE6-4342-B048-85BDC9FD1C3A}</a:tableStyleId>
              </a:tblPr>
              <a:tblGrid>
                <a:gridCol w="2472800">
                  <a:extLst>
                    <a:ext uri="{9D8B030D-6E8A-4147-A177-3AD203B41FA5}">
                      <a16:colId xmlns:a16="http://schemas.microsoft.com/office/drawing/2014/main" val="3802858088"/>
                    </a:ext>
                  </a:extLst>
                </a:gridCol>
                <a:gridCol w="1967813">
                  <a:extLst>
                    <a:ext uri="{9D8B030D-6E8A-4147-A177-3AD203B41FA5}">
                      <a16:colId xmlns:a16="http://schemas.microsoft.com/office/drawing/2014/main" val="2510095480"/>
                    </a:ext>
                  </a:extLst>
                </a:gridCol>
                <a:gridCol w="1482915">
                  <a:extLst>
                    <a:ext uri="{9D8B030D-6E8A-4147-A177-3AD203B41FA5}">
                      <a16:colId xmlns:a16="http://schemas.microsoft.com/office/drawing/2014/main" val="672378068"/>
                    </a:ext>
                  </a:extLst>
                </a:gridCol>
                <a:gridCol w="1510443">
                  <a:extLst>
                    <a:ext uri="{9D8B030D-6E8A-4147-A177-3AD203B41FA5}">
                      <a16:colId xmlns:a16="http://schemas.microsoft.com/office/drawing/2014/main" val="3079121451"/>
                    </a:ext>
                  </a:extLst>
                </a:gridCol>
                <a:gridCol w="1510443">
                  <a:extLst>
                    <a:ext uri="{9D8B030D-6E8A-4147-A177-3AD203B41FA5}">
                      <a16:colId xmlns:a16="http://schemas.microsoft.com/office/drawing/2014/main" val="3167546705"/>
                    </a:ext>
                  </a:extLst>
                </a:gridCol>
              </a:tblGrid>
              <a:tr h="580588">
                <a:tc>
                  <a:txBody>
                    <a:bodyPr/>
                    <a:lstStyle/>
                    <a:p>
                      <a:pPr algn="ctr"/>
                      <a:r>
                        <a:rPr lang="en-US" dirty="0"/>
                        <a:t>Receptor</a:t>
                      </a:r>
                    </a:p>
                  </a:txBody>
                  <a:tcPr/>
                </a:tc>
                <a:tc>
                  <a:txBody>
                    <a:bodyPr/>
                    <a:lstStyle/>
                    <a:p>
                      <a:pPr algn="ctr"/>
                      <a:r>
                        <a:rPr lang="en-US" dirty="0"/>
                        <a:t>Location</a:t>
                      </a:r>
                    </a:p>
                  </a:txBody>
                  <a:tcPr/>
                </a:tc>
                <a:tc>
                  <a:txBody>
                    <a:bodyPr/>
                    <a:lstStyle/>
                    <a:p>
                      <a:pPr algn="ctr"/>
                      <a:r>
                        <a:rPr lang="en-US" dirty="0"/>
                        <a:t>Adaption Rate</a:t>
                      </a:r>
                    </a:p>
                  </a:txBody>
                  <a:tcPr/>
                </a:tc>
                <a:tc>
                  <a:txBody>
                    <a:bodyPr/>
                    <a:lstStyle/>
                    <a:p>
                      <a:pPr algn="ctr"/>
                      <a:r>
                        <a:rPr lang="en-US" dirty="0"/>
                        <a:t>Receptive Field</a:t>
                      </a:r>
                      <a:r>
                        <a:rPr lang="en-US" baseline="0" dirty="0"/>
                        <a:t> Size</a:t>
                      </a:r>
                      <a:endParaRPr lang="en-US" dirty="0"/>
                    </a:p>
                  </a:txBody>
                  <a:tcPr/>
                </a:tc>
                <a:tc>
                  <a:txBody>
                    <a:bodyPr/>
                    <a:lstStyle/>
                    <a:p>
                      <a:pPr algn="ctr"/>
                      <a:r>
                        <a:rPr lang="en-US" dirty="0"/>
                        <a:t>Type of Stimulus</a:t>
                      </a:r>
                    </a:p>
                  </a:txBody>
                  <a:tcPr/>
                </a:tc>
                <a:extLst>
                  <a:ext uri="{0D108BD9-81ED-4DB2-BD59-A6C34878D82A}">
                    <a16:rowId xmlns:a16="http://schemas.microsoft.com/office/drawing/2014/main" val="3506523891"/>
                  </a:ext>
                </a:extLst>
              </a:tr>
              <a:tr h="829412">
                <a:tc>
                  <a:txBody>
                    <a:bodyPr/>
                    <a:lstStyle/>
                    <a:p>
                      <a:r>
                        <a:rPr lang="en-US" dirty="0"/>
                        <a:t>Merkel’s Disks</a:t>
                      </a:r>
                    </a:p>
                  </a:txBody>
                  <a:tcPr/>
                </a:tc>
                <a:tc>
                  <a:txBody>
                    <a:bodyPr/>
                    <a:lstStyle/>
                    <a:p>
                      <a:pPr algn="ctr"/>
                      <a:r>
                        <a:rPr lang="en-US" sz="1800" b="0" i="0" u="none" strike="noStrike" kern="1200" baseline="0" dirty="0">
                          <a:solidFill>
                            <a:schemeClr val="dk1"/>
                          </a:solidFill>
                          <a:latin typeface="+mn-lt"/>
                          <a:ea typeface="+mn-ea"/>
                          <a:cs typeface="+mn-cs"/>
                        </a:rPr>
                        <a:t>Epidermis-Dermis Border</a:t>
                      </a:r>
                    </a:p>
                  </a:txBody>
                  <a:tcPr/>
                </a:tc>
                <a:tc>
                  <a:txBody>
                    <a:bodyPr/>
                    <a:lstStyle/>
                    <a:p>
                      <a:pPr algn="ctr"/>
                      <a:r>
                        <a:rPr lang="en-US" dirty="0"/>
                        <a:t>Slow</a:t>
                      </a:r>
                    </a:p>
                  </a:txBody>
                  <a:tcPr/>
                </a:tc>
                <a:tc>
                  <a:txBody>
                    <a:bodyPr/>
                    <a:lstStyle/>
                    <a:p>
                      <a:pPr algn="ctr"/>
                      <a:r>
                        <a:rPr lang="en-US" dirty="0"/>
                        <a:t>Small</a:t>
                      </a:r>
                    </a:p>
                  </a:txBody>
                  <a:tcPr/>
                </a:tc>
                <a:tc>
                  <a:txBody>
                    <a:bodyPr/>
                    <a:lstStyle/>
                    <a:p>
                      <a:pPr algn="ctr"/>
                      <a:r>
                        <a:rPr lang="en-US" dirty="0"/>
                        <a:t>Pressure, texture</a:t>
                      </a:r>
                    </a:p>
                  </a:txBody>
                  <a:tcPr/>
                </a:tc>
                <a:extLst>
                  <a:ext uri="{0D108BD9-81ED-4DB2-BD59-A6C34878D82A}">
                    <a16:rowId xmlns:a16="http://schemas.microsoft.com/office/drawing/2014/main" val="1852444858"/>
                  </a:ext>
                </a:extLst>
              </a:tr>
              <a:tr h="702067">
                <a:tc>
                  <a:txBody>
                    <a:bodyPr/>
                    <a:lstStyle/>
                    <a:p>
                      <a:r>
                        <a:rPr lang="en-US" dirty="0"/>
                        <a:t>Meissner’s corpuscles</a:t>
                      </a:r>
                    </a:p>
                  </a:txBody>
                  <a:tcPr/>
                </a:tc>
                <a:tc>
                  <a:txBody>
                    <a:bodyPr/>
                    <a:lstStyle/>
                    <a:p>
                      <a:pPr algn="ctr"/>
                      <a:r>
                        <a:rPr lang="en-US" sz="1800" b="0" i="0" u="none" strike="noStrike" kern="1200" baseline="0" dirty="0">
                          <a:solidFill>
                            <a:schemeClr val="dk1"/>
                          </a:solidFill>
                          <a:latin typeface="+mn-lt"/>
                          <a:ea typeface="+mn-ea"/>
                          <a:cs typeface="+mn-cs"/>
                        </a:rPr>
                        <a:t>Dermis (Surface)</a:t>
                      </a:r>
                    </a:p>
                  </a:txBody>
                  <a:tcPr/>
                </a:tc>
                <a:tc>
                  <a:txBody>
                    <a:bodyPr/>
                    <a:lstStyle/>
                    <a:p>
                      <a:pPr algn="ctr"/>
                      <a:r>
                        <a:rPr lang="en-US" dirty="0"/>
                        <a:t>Rapid</a:t>
                      </a:r>
                    </a:p>
                  </a:txBody>
                  <a:tcPr/>
                </a:tc>
                <a:tc>
                  <a:txBody>
                    <a:bodyPr/>
                    <a:lstStyle/>
                    <a:p>
                      <a:pPr algn="ctr"/>
                      <a:r>
                        <a:rPr lang="en-US" dirty="0"/>
                        <a:t>Small</a:t>
                      </a:r>
                    </a:p>
                  </a:txBody>
                  <a:tcPr/>
                </a:tc>
                <a:tc>
                  <a:txBody>
                    <a:bodyPr/>
                    <a:lstStyle/>
                    <a:p>
                      <a:pPr algn="ctr"/>
                      <a:r>
                        <a:rPr lang="en-US" dirty="0"/>
                        <a:t>Flutter, stroking</a:t>
                      </a:r>
                    </a:p>
                  </a:txBody>
                  <a:tcPr/>
                </a:tc>
                <a:extLst>
                  <a:ext uri="{0D108BD9-81ED-4DB2-BD59-A6C34878D82A}">
                    <a16:rowId xmlns:a16="http://schemas.microsoft.com/office/drawing/2014/main" val="2317719375"/>
                  </a:ext>
                </a:extLst>
              </a:tr>
              <a:tr h="580588">
                <a:tc>
                  <a:txBody>
                    <a:bodyPr/>
                    <a:lstStyle/>
                    <a:p>
                      <a:r>
                        <a:rPr lang="en-US" dirty="0" err="1"/>
                        <a:t>Ruffini’s</a:t>
                      </a:r>
                      <a:r>
                        <a:rPr lang="en-US" dirty="0"/>
                        <a:t> endings</a:t>
                      </a:r>
                    </a:p>
                  </a:txBody>
                  <a:tcPr/>
                </a:tc>
                <a:tc>
                  <a:txBody>
                    <a:bodyPr/>
                    <a:lstStyle/>
                    <a:p>
                      <a:pPr algn="ctr"/>
                      <a:r>
                        <a:rPr lang="en-US" sz="1800" b="0" i="0" u="none" strike="noStrike" kern="1200" baseline="0" dirty="0">
                          <a:solidFill>
                            <a:schemeClr val="dk1"/>
                          </a:solidFill>
                          <a:latin typeface="+mn-lt"/>
                          <a:ea typeface="+mn-ea"/>
                          <a:cs typeface="+mn-cs"/>
                        </a:rPr>
                        <a:t>Dermis (Deep)</a:t>
                      </a:r>
                    </a:p>
                  </a:txBody>
                  <a:tcPr/>
                </a:tc>
                <a:tc>
                  <a:txBody>
                    <a:bodyPr/>
                    <a:lstStyle/>
                    <a:p>
                      <a:pPr algn="ctr"/>
                      <a:r>
                        <a:rPr lang="en-US" dirty="0"/>
                        <a:t>Slow</a:t>
                      </a:r>
                    </a:p>
                  </a:txBody>
                  <a:tcPr/>
                </a:tc>
                <a:tc>
                  <a:txBody>
                    <a:bodyPr/>
                    <a:lstStyle/>
                    <a:p>
                      <a:pPr algn="ctr"/>
                      <a:r>
                        <a:rPr lang="en-US" dirty="0"/>
                        <a:t>Large</a:t>
                      </a:r>
                    </a:p>
                  </a:txBody>
                  <a:tcPr/>
                </a:tc>
                <a:tc>
                  <a:txBody>
                    <a:bodyPr/>
                    <a:lstStyle/>
                    <a:p>
                      <a:pPr algn="ctr"/>
                      <a:r>
                        <a:rPr lang="en-US" dirty="0"/>
                        <a:t>Stretch</a:t>
                      </a:r>
                    </a:p>
                  </a:txBody>
                  <a:tcPr/>
                </a:tc>
                <a:extLst>
                  <a:ext uri="{0D108BD9-81ED-4DB2-BD59-A6C34878D82A}">
                    <a16:rowId xmlns:a16="http://schemas.microsoft.com/office/drawing/2014/main" val="3734387717"/>
                  </a:ext>
                </a:extLst>
              </a:tr>
              <a:tr h="580588">
                <a:tc>
                  <a:txBody>
                    <a:bodyPr/>
                    <a:lstStyle/>
                    <a:p>
                      <a:r>
                        <a:rPr lang="en-US" dirty="0"/>
                        <a:t>Pacinian corpuscles</a:t>
                      </a:r>
                    </a:p>
                  </a:txBody>
                  <a:tcPr/>
                </a:tc>
                <a:tc>
                  <a:txBody>
                    <a:bodyPr/>
                    <a:lstStyle/>
                    <a:p>
                      <a:pPr algn="ctr"/>
                      <a:r>
                        <a:rPr lang="en-US" sz="1800" b="0" i="0" u="none" strike="noStrike" kern="1200" baseline="0" dirty="0">
                          <a:solidFill>
                            <a:schemeClr val="dk1"/>
                          </a:solidFill>
                          <a:latin typeface="+mn-lt"/>
                          <a:ea typeface="+mn-ea"/>
                          <a:cs typeface="+mn-cs"/>
                        </a:rPr>
                        <a:t>Dermis (Deep)</a:t>
                      </a:r>
                      <a:endParaRPr lang="en-US" dirty="0"/>
                    </a:p>
                  </a:txBody>
                  <a:tcPr/>
                </a:tc>
                <a:tc>
                  <a:txBody>
                    <a:bodyPr/>
                    <a:lstStyle/>
                    <a:p>
                      <a:pPr algn="ctr"/>
                      <a:r>
                        <a:rPr lang="en-US" dirty="0"/>
                        <a:t>Rapid</a:t>
                      </a:r>
                    </a:p>
                  </a:txBody>
                  <a:tcPr/>
                </a:tc>
                <a:tc>
                  <a:txBody>
                    <a:bodyPr/>
                    <a:lstStyle/>
                    <a:p>
                      <a:pPr algn="ctr"/>
                      <a:r>
                        <a:rPr lang="en-US" dirty="0"/>
                        <a:t>Large</a:t>
                      </a:r>
                    </a:p>
                  </a:txBody>
                  <a:tcPr/>
                </a:tc>
                <a:tc>
                  <a:txBody>
                    <a:bodyPr/>
                    <a:lstStyle/>
                    <a:p>
                      <a:pPr algn="ctr"/>
                      <a:r>
                        <a:rPr lang="en-US" dirty="0"/>
                        <a:t>Vibration</a:t>
                      </a:r>
                    </a:p>
                  </a:txBody>
                  <a:tcPr/>
                </a:tc>
                <a:extLst>
                  <a:ext uri="{0D108BD9-81ED-4DB2-BD59-A6C34878D82A}">
                    <a16:rowId xmlns:a16="http://schemas.microsoft.com/office/drawing/2014/main" val="2438694830"/>
                  </a:ext>
                </a:extLst>
              </a:tr>
            </a:tbl>
          </a:graphicData>
        </a:graphic>
      </p:graphicFrame>
    </p:spTree>
    <p:extLst>
      <p:ext uri="{BB962C8B-B14F-4D97-AF65-F5344CB8AC3E}">
        <p14:creationId xmlns:p14="http://schemas.microsoft.com/office/powerpoint/2010/main" val="13769021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Difference in Mechanoreceptors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297577"/>
            <a:ext cx="10515600" cy="4415170"/>
          </a:xfrm>
        </p:spPr>
        <p:txBody>
          <a:bodyPr>
            <a:normAutofit/>
          </a:bodyPr>
          <a:lstStyle/>
          <a:p>
            <a:r>
              <a:rPr lang="en-US" sz="2400" dirty="0">
                <a:solidFill>
                  <a:srgbClr val="FF0000"/>
                </a:solidFill>
              </a:rPr>
              <a:t>Adaptation rate</a:t>
            </a:r>
            <a:r>
              <a:rPr lang="en-US" sz="2400" dirty="0">
                <a:solidFill>
                  <a:srgbClr val="4F2683"/>
                </a:solidFill>
              </a:rPr>
              <a:t>: </a:t>
            </a:r>
            <a:r>
              <a:rPr lang="en-US" sz="2400" dirty="0"/>
              <a:t>sensory receptors respond to stimulus, they will eventually become used to the stimulus (adapt to it).</a:t>
            </a:r>
          </a:p>
          <a:p>
            <a:pPr lvl="1"/>
            <a:r>
              <a:rPr lang="en-US" sz="2000" dirty="0"/>
              <a:t>Rapid adaptation (Pacinian, Meissner's), Slow adaptation (Merkel’s, Ruffini)</a:t>
            </a:r>
          </a:p>
          <a:p>
            <a:r>
              <a:rPr lang="en-US" sz="2400" dirty="0">
                <a:solidFill>
                  <a:srgbClr val="FF0000"/>
                </a:solidFill>
              </a:rPr>
              <a:t>Receptive field size</a:t>
            </a:r>
            <a:r>
              <a:rPr lang="en-US" sz="2400" dirty="0">
                <a:solidFill>
                  <a:srgbClr val="4F2683"/>
                </a:solidFill>
              </a:rPr>
              <a:t>: </a:t>
            </a:r>
            <a:r>
              <a:rPr lang="en-US" sz="2400" dirty="0"/>
              <a:t>sensory receptors have a specific surface area they cover.</a:t>
            </a:r>
          </a:p>
          <a:p>
            <a:pPr lvl="1"/>
            <a:r>
              <a:rPr lang="en-US" sz="2000" dirty="0"/>
              <a:t>Small field (Merkel’s, Meissner's), large field(Pacinian, Ruffini)</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E473E9C8-DEA9-4221-A922-2D915B84DBAF}"/>
              </a:ext>
            </a:extLst>
          </p:cNvPr>
          <p:cNvPicPr>
            <a:picLocks noChangeAspect="1"/>
          </p:cNvPicPr>
          <p:nvPr/>
        </p:nvPicPr>
        <p:blipFill>
          <a:blip r:embed="rId3"/>
          <a:stretch>
            <a:fillRect/>
          </a:stretch>
        </p:blipFill>
        <p:spPr>
          <a:xfrm>
            <a:off x="3459293" y="3242154"/>
            <a:ext cx="5273415" cy="2773634"/>
          </a:xfrm>
          <a:prstGeom prst="rect">
            <a:avLst/>
          </a:prstGeom>
        </p:spPr>
      </p:pic>
    </p:spTree>
    <p:extLst>
      <p:ext uri="{BB962C8B-B14F-4D97-AF65-F5344CB8AC3E}">
        <p14:creationId xmlns:p14="http://schemas.microsoft.com/office/powerpoint/2010/main" val="29013537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Other Receptors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92500" lnSpcReduction="10000"/>
          </a:bodyPr>
          <a:lstStyle/>
          <a:p>
            <a:r>
              <a:rPr lang="en-US" dirty="0">
                <a:solidFill>
                  <a:srgbClr val="FF0000"/>
                </a:solidFill>
              </a:rPr>
              <a:t>Chemoreceptors</a:t>
            </a:r>
          </a:p>
          <a:p>
            <a:pPr lvl="1"/>
            <a:r>
              <a:rPr lang="en-US" dirty="0"/>
              <a:t>Respond to specific chemicals</a:t>
            </a:r>
          </a:p>
          <a:p>
            <a:r>
              <a:rPr lang="en-US" dirty="0">
                <a:solidFill>
                  <a:srgbClr val="FF0000"/>
                </a:solidFill>
              </a:rPr>
              <a:t>Osmoreceptors</a:t>
            </a:r>
          </a:p>
          <a:p>
            <a:pPr lvl="1"/>
            <a:r>
              <a:rPr lang="en-US" dirty="0"/>
              <a:t>Respond to changes in solute concentration and osmotic activity</a:t>
            </a:r>
            <a:endParaRPr lang="en-US" dirty="0">
              <a:solidFill>
                <a:srgbClr val="FF0000"/>
              </a:solidFill>
            </a:endParaRPr>
          </a:p>
          <a:p>
            <a:r>
              <a:rPr lang="en-US" dirty="0">
                <a:solidFill>
                  <a:srgbClr val="FF0000"/>
                </a:solidFill>
              </a:rPr>
              <a:t>Skin Thermoreceptors</a:t>
            </a:r>
          </a:p>
          <a:p>
            <a:pPr lvl="1"/>
            <a:r>
              <a:rPr lang="en-US" dirty="0"/>
              <a:t>Respond to specific temperatures and changes in temperatures</a:t>
            </a:r>
          </a:p>
          <a:p>
            <a:r>
              <a:rPr lang="en-US" dirty="0">
                <a:solidFill>
                  <a:srgbClr val="FF0000"/>
                </a:solidFill>
              </a:rPr>
              <a:t>Nociceptors</a:t>
            </a:r>
          </a:p>
          <a:p>
            <a:pPr lvl="1"/>
            <a:r>
              <a:rPr lang="en-US" dirty="0"/>
              <a:t>Respond to somatic sensation of pain</a:t>
            </a:r>
          </a:p>
          <a:p>
            <a:pPr lvl="1"/>
            <a:r>
              <a:rPr lang="en-US" dirty="0">
                <a:solidFill>
                  <a:srgbClr val="FF0000"/>
                </a:solidFill>
              </a:rPr>
              <a:t>Hyperalgesia</a:t>
            </a:r>
            <a:r>
              <a:rPr lang="en-US" dirty="0"/>
              <a:t>: increased sensitivity to painful stimuli</a:t>
            </a:r>
          </a:p>
          <a:p>
            <a:pPr lvl="1"/>
            <a:r>
              <a:rPr lang="en-US" dirty="0">
                <a:solidFill>
                  <a:srgbClr val="FF0000"/>
                </a:solidFill>
              </a:rPr>
              <a:t>Analgesia</a:t>
            </a:r>
            <a:r>
              <a:rPr lang="en-US" dirty="0"/>
              <a:t>: an inability to sense pain</a:t>
            </a:r>
          </a:p>
          <a:p>
            <a:pPr lvl="1"/>
            <a:r>
              <a:rPr lang="en-US" dirty="0"/>
              <a:t>Brain has no nociceptors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0828761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Somatosensory Pathway</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8" name="Content Placeholder 2">
            <a:extLst>
              <a:ext uri="{FF2B5EF4-FFF2-40B4-BE49-F238E27FC236}">
                <a16:creationId xmlns:a16="http://schemas.microsoft.com/office/drawing/2014/main" id="{9690964E-F16B-4FD5-A4C7-D342D242AF70}"/>
              </a:ext>
            </a:extLst>
          </p:cNvPr>
          <p:cNvSpPr>
            <a:spLocks noGrp="1"/>
          </p:cNvSpPr>
          <p:nvPr>
            <p:ph idx="1"/>
          </p:nvPr>
        </p:nvSpPr>
        <p:spPr>
          <a:xfrm>
            <a:off x="607924" y="1899477"/>
            <a:ext cx="6536453" cy="3514411"/>
          </a:xfrm>
        </p:spPr>
        <p:txBody>
          <a:bodyPr>
            <a:normAutofit lnSpcReduction="10000"/>
          </a:bodyPr>
          <a:lstStyle/>
          <a:p>
            <a:r>
              <a:rPr lang="en-US" dirty="0">
                <a:solidFill>
                  <a:srgbClr val="FF0000"/>
                </a:solidFill>
              </a:rPr>
              <a:t>Primary sensory neuron </a:t>
            </a:r>
            <a:r>
              <a:rPr lang="en-US" dirty="0"/>
              <a:t>carries sensory info (PNS) to the spinal cord (CNS) through the </a:t>
            </a:r>
            <a:r>
              <a:rPr lang="en-US" dirty="0">
                <a:solidFill>
                  <a:srgbClr val="FF0000"/>
                </a:solidFill>
              </a:rPr>
              <a:t>dorsal root </a:t>
            </a:r>
          </a:p>
          <a:p>
            <a:r>
              <a:rPr lang="en-US" dirty="0"/>
              <a:t>Fine touch, proprioception and vibration stimuli ascend and cross midline at the </a:t>
            </a:r>
            <a:r>
              <a:rPr lang="en-US" dirty="0">
                <a:solidFill>
                  <a:srgbClr val="FF0000"/>
                </a:solidFill>
              </a:rPr>
              <a:t>medulla</a:t>
            </a:r>
            <a:r>
              <a:rPr lang="en-US" dirty="0"/>
              <a:t> (</a:t>
            </a:r>
            <a:r>
              <a:rPr lang="en-US" dirty="0">
                <a:solidFill>
                  <a:srgbClr val="FF0000"/>
                </a:solidFill>
              </a:rPr>
              <a:t>secondary sensory neurons</a:t>
            </a:r>
            <a:r>
              <a:rPr lang="en-US" dirty="0"/>
              <a:t>)</a:t>
            </a:r>
          </a:p>
          <a:p>
            <a:r>
              <a:rPr lang="en-US" dirty="0"/>
              <a:t>Nociception, temperature and coarse touch cross midline at </a:t>
            </a:r>
            <a:r>
              <a:rPr lang="en-US" dirty="0">
                <a:solidFill>
                  <a:srgbClr val="FF0000"/>
                </a:solidFill>
              </a:rPr>
              <a:t>spinal cord </a:t>
            </a:r>
            <a:r>
              <a:rPr lang="en-US" dirty="0"/>
              <a:t>(</a:t>
            </a:r>
            <a:r>
              <a:rPr lang="en-US" dirty="0">
                <a:solidFill>
                  <a:srgbClr val="FF0000"/>
                </a:solidFill>
              </a:rPr>
              <a:t>secondary sensory neurons</a:t>
            </a:r>
            <a:r>
              <a:rPr lang="en-US" dirty="0"/>
              <a:t>)</a:t>
            </a:r>
          </a:p>
          <a:p>
            <a:endParaRPr lang="en-US" dirty="0"/>
          </a:p>
          <a:p>
            <a:endParaRPr lang="en-US" dirty="0"/>
          </a:p>
        </p:txBody>
      </p:sp>
      <p:pic>
        <p:nvPicPr>
          <p:cNvPr id="6" name="Picture 5">
            <a:extLst>
              <a:ext uri="{FF2B5EF4-FFF2-40B4-BE49-F238E27FC236}">
                <a16:creationId xmlns:a16="http://schemas.microsoft.com/office/drawing/2014/main" id="{4A3CC465-3380-41ED-A72C-962F8544FE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9061" y="1099907"/>
            <a:ext cx="4667044" cy="4614931"/>
          </a:xfrm>
          <a:prstGeom prst="rect">
            <a:avLst/>
          </a:prstGeom>
        </p:spPr>
      </p:pic>
    </p:spTree>
    <p:extLst>
      <p:ext uri="{BB962C8B-B14F-4D97-AF65-F5344CB8AC3E}">
        <p14:creationId xmlns:p14="http://schemas.microsoft.com/office/powerpoint/2010/main" val="16836664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lobe receives incoming somatosensory information?</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10" name="Content Placeholder 2">
            <a:extLst>
              <a:ext uri="{FF2B5EF4-FFF2-40B4-BE49-F238E27FC236}">
                <a16:creationId xmlns:a16="http://schemas.microsoft.com/office/drawing/2014/main" id="{0A70F018-F1EF-4D34-9D8A-2143EA175312}"/>
              </a:ext>
            </a:extLst>
          </p:cNvPr>
          <p:cNvSpPr>
            <a:spLocks noGrp="1"/>
          </p:cNvSpPr>
          <p:nvPr>
            <p:ph idx="1"/>
          </p:nvPr>
        </p:nvSpPr>
        <p:spPr>
          <a:xfrm>
            <a:off x="587828" y="1600200"/>
            <a:ext cx="5990729" cy="4525963"/>
          </a:xfrm>
        </p:spPr>
        <p:txBody>
          <a:bodyPr>
            <a:normAutofit/>
          </a:bodyPr>
          <a:lstStyle/>
          <a:p>
            <a:r>
              <a:rPr lang="en-US" dirty="0"/>
              <a:t>Located on </a:t>
            </a:r>
            <a:r>
              <a:rPr lang="en-US" dirty="0">
                <a:solidFill>
                  <a:srgbClr val="FF0000"/>
                </a:solidFill>
              </a:rPr>
              <a:t>postcentral gyrus </a:t>
            </a:r>
            <a:r>
              <a:rPr lang="en-US" dirty="0"/>
              <a:t>(posterior to central sulcus; parietal lobe) </a:t>
            </a:r>
          </a:p>
          <a:p>
            <a:r>
              <a:rPr lang="en-US" dirty="0" err="1">
                <a:solidFill>
                  <a:srgbClr val="FF0000"/>
                </a:solidFill>
              </a:rPr>
              <a:t>Somatotopy</a:t>
            </a:r>
            <a:r>
              <a:rPr lang="en-US" dirty="0"/>
              <a:t>: body regions correspond to specific points on the brain</a:t>
            </a:r>
          </a:p>
          <a:p>
            <a:r>
              <a:rPr lang="en-US" dirty="0">
                <a:solidFill>
                  <a:srgbClr val="FF0000"/>
                </a:solidFill>
              </a:rPr>
              <a:t>Magnification factor</a:t>
            </a:r>
            <a:r>
              <a:rPr lang="en-US" dirty="0"/>
              <a:t>: particular body regions are overrepresented </a:t>
            </a:r>
          </a:p>
          <a:p>
            <a:r>
              <a:rPr lang="en-US" dirty="0"/>
              <a:t>There is </a:t>
            </a:r>
            <a:r>
              <a:rPr lang="en-US" dirty="0">
                <a:solidFill>
                  <a:srgbClr val="FF0000"/>
                </a:solidFill>
              </a:rPr>
              <a:t>plasticity</a:t>
            </a:r>
            <a:r>
              <a:rPr lang="en-US" dirty="0"/>
              <a:t> in the somatosensory system (i.e. cortical maps can change)</a:t>
            </a:r>
          </a:p>
          <a:p>
            <a:endParaRPr lang="en-US" dirty="0"/>
          </a:p>
          <a:p>
            <a:endParaRPr lang="en-US" dirty="0"/>
          </a:p>
        </p:txBody>
      </p:sp>
      <p:pic>
        <p:nvPicPr>
          <p:cNvPr id="11" name="Picture 10">
            <a:extLst>
              <a:ext uri="{FF2B5EF4-FFF2-40B4-BE49-F238E27FC236}">
                <a16:creationId xmlns:a16="http://schemas.microsoft.com/office/drawing/2014/main" id="{6BA6A358-BF49-431A-B89C-37BD56BAAD84}"/>
              </a:ext>
            </a:extLst>
          </p:cNvPr>
          <p:cNvPicPr>
            <a:picLocks noChangeAspect="1"/>
          </p:cNvPicPr>
          <p:nvPr/>
        </p:nvPicPr>
        <p:blipFill>
          <a:blip r:embed="rId3"/>
          <a:stretch>
            <a:fillRect/>
          </a:stretch>
        </p:blipFill>
        <p:spPr>
          <a:xfrm>
            <a:off x="6788169" y="1600200"/>
            <a:ext cx="5063591" cy="4415588"/>
          </a:xfrm>
          <a:prstGeom prst="rect">
            <a:avLst/>
          </a:prstGeom>
        </p:spPr>
      </p:pic>
    </p:spTree>
    <p:extLst>
      <p:ext uri="{BB962C8B-B14F-4D97-AF65-F5344CB8AC3E}">
        <p14:creationId xmlns:p14="http://schemas.microsoft.com/office/powerpoint/2010/main" val="2928880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Your TA reminding you…</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92500" lnSpcReduction="20000"/>
          </a:bodyPr>
          <a:lstStyle/>
          <a:p>
            <a:r>
              <a:rPr lang="en-CA" sz="3200" b="1" dirty="0">
                <a:solidFill>
                  <a:srgbClr val="4F2683"/>
                </a:solidFill>
              </a:rPr>
              <a:t>1</a:t>
            </a:r>
            <a:r>
              <a:rPr lang="en-CA" sz="3200" b="1" baseline="30000" dirty="0">
                <a:solidFill>
                  <a:srgbClr val="4F2683"/>
                </a:solidFill>
              </a:rPr>
              <a:t>st</a:t>
            </a:r>
            <a:r>
              <a:rPr lang="en-CA" sz="3200" b="1" dirty="0">
                <a:solidFill>
                  <a:srgbClr val="4F2683"/>
                </a:solidFill>
              </a:rPr>
              <a:t> </a:t>
            </a:r>
            <a:r>
              <a:rPr lang="en-CA" sz="3200" b="1" dirty="0" err="1">
                <a:solidFill>
                  <a:srgbClr val="4F2683"/>
                </a:solidFill>
              </a:rPr>
              <a:t>Peerwise</a:t>
            </a:r>
            <a:r>
              <a:rPr lang="en-CA" sz="3200" b="1" dirty="0">
                <a:solidFill>
                  <a:srgbClr val="4F2683"/>
                </a:solidFill>
              </a:rPr>
              <a:t> assignment </a:t>
            </a:r>
            <a:r>
              <a:rPr lang="en-CA" sz="3200" dirty="0">
                <a:solidFill>
                  <a:srgbClr val="FF0000"/>
                </a:solidFill>
              </a:rPr>
              <a:t>(1.5%)</a:t>
            </a:r>
          </a:p>
          <a:p>
            <a:pPr lvl="1"/>
            <a:r>
              <a:rPr lang="en-CA" sz="2800" dirty="0">
                <a:solidFill>
                  <a:srgbClr val="FF0000"/>
                </a:solidFill>
              </a:rPr>
              <a:t>Post 2 MC questions:</a:t>
            </a:r>
            <a:r>
              <a:rPr lang="en-CA" sz="2800" dirty="0">
                <a:solidFill>
                  <a:srgbClr val="4F2683"/>
                </a:solidFill>
              </a:rPr>
              <a:t> </a:t>
            </a:r>
            <a:r>
              <a:rPr lang="en-CA" sz="2800" dirty="0"/>
              <a:t>due Oct 16</a:t>
            </a:r>
            <a:r>
              <a:rPr lang="en-CA" sz="2800" baseline="30000" dirty="0"/>
              <a:t>th</a:t>
            </a:r>
            <a:r>
              <a:rPr lang="en-CA" sz="2800" dirty="0"/>
              <a:t> @ midnight (next Wednesday!)</a:t>
            </a:r>
          </a:p>
          <a:p>
            <a:pPr lvl="1"/>
            <a:r>
              <a:rPr lang="en-CA" sz="2800" dirty="0">
                <a:solidFill>
                  <a:srgbClr val="FF0000"/>
                </a:solidFill>
              </a:rPr>
              <a:t>Answer 5 MC questions:</a:t>
            </a:r>
            <a:r>
              <a:rPr lang="en-CA" sz="2800" dirty="0"/>
              <a:t> due Oct 18</a:t>
            </a:r>
            <a:r>
              <a:rPr lang="en-CA" sz="2800" baseline="30000" dirty="0"/>
              <a:t>th</a:t>
            </a:r>
            <a:r>
              <a:rPr lang="en-CA" sz="2800" dirty="0"/>
              <a:t> @ midnight</a:t>
            </a:r>
          </a:p>
          <a:p>
            <a:pPr lvl="2"/>
            <a:r>
              <a:rPr lang="en-CA" sz="2400" dirty="0"/>
              <a:t>22 students completed</a:t>
            </a:r>
          </a:p>
          <a:p>
            <a:pPr lvl="2"/>
            <a:r>
              <a:rPr lang="en-CA" sz="2400" dirty="0"/>
              <a:t>27 students have answered at least 5</a:t>
            </a:r>
          </a:p>
          <a:p>
            <a:r>
              <a:rPr lang="en-CA" sz="3200" b="1" dirty="0">
                <a:solidFill>
                  <a:srgbClr val="4F2683"/>
                </a:solidFill>
              </a:rPr>
              <a:t>1</a:t>
            </a:r>
            <a:r>
              <a:rPr lang="en-CA" sz="3200" b="1" baseline="30000" dirty="0">
                <a:solidFill>
                  <a:srgbClr val="4F2683"/>
                </a:solidFill>
              </a:rPr>
              <a:t>st</a:t>
            </a:r>
            <a:r>
              <a:rPr lang="en-CA" sz="3200" b="1" dirty="0">
                <a:solidFill>
                  <a:srgbClr val="4F2683"/>
                </a:solidFill>
              </a:rPr>
              <a:t> Quiz </a:t>
            </a:r>
            <a:r>
              <a:rPr lang="en-CA" sz="3200" dirty="0">
                <a:solidFill>
                  <a:srgbClr val="FF0000"/>
                </a:solidFill>
              </a:rPr>
              <a:t>(1%)</a:t>
            </a:r>
          </a:p>
          <a:p>
            <a:pPr lvl="1"/>
            <a:r>
              <a:rPr lang="en-CA" sz="2800" dirty="0">
                <a:solidFill>
                  <a:srgbClr val="FF0000"/>
                </a:solidFill>
              </a:rPr>
              <a:t>Opens: </a:t>
            </a:r>
            <a:r>
              <a:rPr lang="en-CA" sz="2800" dirty="0"/>
              <a:t>Oct 21</a:t>
            </a:r>
            <a:r>
              <a:rPr lang="en-CA" sz="2800" baseline="30000" dirty="0"/>
              <a:t>st</a:t>
            </a:r>
            <a:r>
              <a:rPr lang="en-CA" sz="2800" dirty="0"/>
              <a:t> @ 4pm</a:t>
            </a:r>
          </a:p>
          <a:p>
            <a:pPr lvl="1"/>
            <a:r>
              <a:rPr lang="en-CA" sz="2800" dirty="0">
                <a:solidFill>
                  <a:srgbClr val="FF0000"/>
                </a:solidFill>
              </a:rPr>
              <a:t>Closes: </a:t>
            </a:r>
            <a:r>
              <a:rPr lang="en-CA" sz="2800" dirty="0"/>
              <a:t>Oct 22</a:t>
            </a:r>
            <a:r>
              <a:rPr lang="en-CA" sz="2800" baseline="30000" dirty="0"/>
              <a:t>nd</a:t>
            </a:r>
            <a:r>
              <a:rPr lang="en-CA" sz="2800" dirty="0"/>
              <a:t> @ 4pm</a:t>
            </a:r>
          </a:p>
          <a:p>
            <a:r>
              <a:rPr lang="en-CA" sz="3200" b="1" dirty="0">
                <a:solidFill>
                  <a:srgbClr val="4F2683"/>
                </a:solidFill>
              </a:rPr>
              <a:t>1</a:t>
            </a:r>
            <a:r>
              <a:rPr lang="en-CA" sz="3200" b="1" baseline="30000" dirty="0">
                <a:solidFill>
                  <a:srgbClr val="4F2683"/>
                </a:solidFill>
              </a:rPr>
              <a:t>st</a:t>
            </a:r>
            <a:r>
              <a:rPr lang="en-CA" sz="3200" b="1" dirty="0">
                <a:solidFill>
                  <a:srgbClr val="4F2683"/>
                </a:solidFill>
              </a:rPr>
              <a:t> Midterm </a:t>
            </a:r>
            <a:r>
              <a:rPr lang="en-CA" sz="3200" dirty="0"/>
              <a:t>- Oct 25</a:t>
            </a:r>
            <a:r>
              <a:rPr lang="en-CA" sz="3200" baseline="30000" dirty="0"/>
              <a:t>th</a:t>
            </a:r>
            <a:r>
              <a:rPr lang="en-CA" sz="3200" dirty="0"/>
              <a:t> @ 6pm-7pm </a:t>
            </a:r>
            <a:r>
              <a:rPr lang="en-CA" sz="3200" dirty="0">
                <a:solidFill>
                  <a:srgbClr val="FF0000"/>
                </a:solidFill>
              </a:rPr>
              <a:t>(15%)</a:t>
            </a:r>
            <a:endParaRPr lang="en-CA" dirty="0">
              <a:solidFill>
                <a:srgbClr val="FF0000"/>
              </a:solidFill>
            </a:endParaRPr>
          </a:p>
          <a:p>
            <a:r>
              <a:rPr lang="en-CA" sz="3200" b="1" dirty="0">
                <a:solidFill>
                  <a:srgbClr val="4F2683"/>
                </a:solidFill>
              </a:rPr>
              <a:t>Midterm Review session</a:t>
            </a:r>
          </a:p>
          <a:p>
            <a:pPr lvl="1"/>
            <a:r>
              <a:rPr lang="en-CA" sz="2800" dirty="0">
                <a:solidFill>
                  <a:srgbClr val="FF0000"/>
                </a:solidFill>
              </a:rPr>
              <a:t>When: </a:t>
            </a:r>
            <a:r>
              <a:rPr lang="en-CA" sz="2800" dirty="0"/>
              <a:t>Tuesday, Oct 22</a:t>
            </a:r>
            <a:r>
              <a:rPr lang="en-CA" sz="2800" baseline="30000" dirty="0"/>
              <a:t>nd</a:t>
            </a:r>
            <a:r>
              <a:rPr lang="en-CA" sz="2800" dirty="0"/>
              <a:t> from 6:00-8:00pm</a:t>
            </a:r>
          </a:p>
          <a:p>
            <a:pPr lvl="1"/>
            <a:r>
              <a:rPr lang="en-CA" sz="2800" dirty="0">
                <a:solidFill>
                  <a:srgbClr val="FF0000"/>
                </a:solidFill>
              </a:rPr>
              <a:t>Where: </a:t>
            </a:r>
            <a:r>
              <a:rPr lang="en-CA" sz="2800" dirty="0"/>
              <a:t>Auditorium B, University Hospital, 3</a:t>
            </a:r>
            <a:r>
              <a:rPr lang="en-CA" sz="2800" baseline="30000" dirty="0"/>
              <a:t>rd</a:t>
            </a:r>
            <a:r>
              <a:rPr lang="en-CA" sz="2800" dirty="0"/>
              <a:t> floor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0936836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Somatosensory Cortex</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3" name="Picture 2">
            <a:extLst>
              <a:ext uri="{FF2B5EF4-FFF2-40B4-BE49-F238E27FC236}">
                <a16:creationId xmlns:a16="http://schemas.microsoft.com/office/drawing/2014/main" id="{6A94A1D9-A6AF-4AC2-809F-061CCA7EF200}"/>
              </a:ext>
            </a:extLst>
          </p:cNvPr>
          <p:cNvPicPr>
            <a:picLocks noChangeAspect="1"/>
          </p:cNvPicPr>
          <p:nvPr/>
        </p:nvPicPr>
        <p:blipFill>
          <a:blip r:embed="rId3"/>
          <a:stretch>
            <a:fillRect/>
          </a:stretch>
        </p:blipFill>
        <p:spPr>
          <a:xfrm>
            <a:off x="2637942" y="1047417"/>
            <a:ext cx="6916115" cy="4763165"/>
          </a:xfrm>
          <a:prstGeom prst="rect">
            <a:avLst/>
          </a:prstGeom>
        </p:spPr>
      </p:pic>
    </p:spTree>
    <p:extLst>
      <p:ext uri="{BB962C8B-B14F-4D97-AF65-F5344CB8AC3E}">
        <p14:creationId xmlns:p14="http://schemas.microsoft.com/office/powerpoint/2010/main" val="35941699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Next Tutorial (Oct 15</a:t>
            </a:r>
            <a:r>
              <a:rPr lang="en-CA" sz="4800" b="1" baseline="30000" dirty="0">
                <a:solidFill>
                  <a:srgbClr val="4F2683"/>
                </a:solidFill>
                <a:latin typeface="Calibri" panose="020F0502020204030204" pitchFamily="34" charset="0"/>
                <a:cs typeface="Calibri" panose="020F0502020204030204" pitchFamily="34" charset="0"/>
              </a:rPr>
              <a:t>th</a:t>
            </a:r>
            <a:r>
              <a:rPr lang="en-CA" sz="4800" b="1" dirty="0">
                <a:solidFill>
                  <a:srgbClr val="4F2683"/>
                </a:solidFill>
                <a:latin typeface="Calibri" panose="020F0502020204030204" pitchFamily="34" charset="0"/>
                <a:cs typeface="Calibri" panose="020F0502020204030204" pitchFamily="34" charset="0"/>
              </a:rPr>
              <a:t>)</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US" dirty="0"/>
              <a:t>Vision</a:t>
            </a:r>
          </a:p>
          <a:p>
            <a:r>
              <a:rPr lang="en-US" dirty="0"/>
              <a:t>Audition</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6945986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a:xfrm>
            <a:off x="1524000" y="1122363"/>
            <a:ext cx="9144000" cy="1563687"/>
          </a:xfrm>
        </p:spPr>
        <p:txBody>
          <a:bodyPr/>
          <a:lstStyle/>
          <a:p>
            <a:r>
              <a:rPr lang="en-US" sz="4800" b="1" dirty="0">
                <a:solidFill>
                  <a:srgbClr val="4F2683"/>
                </a:solidFill>
                <a:latin typeface="+mn-lt"/>
              </a:rPr>
              <a:t>What Questions Do You Have?</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Title 1">
            <a:extLst>
              <a:ext uri="{FF2B5EF4-FFF2-40B4-BE49-F238E27FC236}">
                <a16:creationId xmlns:a16="http://schemas.microsoft.com/office/drawing/2014/main" id="{6418100E-72EE-4A94-A570-57CCE6C92F9E}"/>
              </a:ext>
            </a:extLst>
          </p:cNvPr>
          <p:cNvSpPr txBox="1">
            <a:spLocks/>
          </p:cNvSpPr>
          <p:nvPr/>
        </p:nvSpPr>
        <p:spPr>
          <a:xfrm>
            <a:off x="1209675" y="3155078"/>
            <a:ext cx="9772650" cy="142395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CA" sz="3200" dirty="0">
                <a:latin typeface="+mn-lt"/>
              </a:rPr>
              <a:t>You can ask in the </a:t>
            </a:r>
            <a:r>
              <a:rPr lang="en-CA" sz="3200" b="1" dirty="0">
                <a:solidFill>
                  <a:srgbClr val="4F2270"/>
                </a:solidFill>
                <a:latin typeface="+mn-lt"/>
              </a:rPr>
              <a:t>Owl forums</a:t>
            </a:r>
            <a:r>
              <a:rPr lang="en-CA" sz="3200" dirty="0">
                <a:latin typeface="+mn-lt"/>
              </a:rPr>
              <a:t> as well!</a:t>
            </a:r>
          </a:p>
          <a:p>
            <a:endParaRPr lang="en-CA" sz="3200" dirty="0">
              <a:latin typeface="+mn-lt"/>
            </a:endParaRPr>
          </a:p>
          <a:p>
            <a:r>
              <a:rPr lang="en-CA" sz="3200" dirty="0">
                <a:latin typeface="+mn-lt"/>
              </a:rPr>
              <a:t>Also anonymously ask questions in the </a:t>
            </a:r>
            <a:r>
              <a:rPr lang="en-CA" sz="3200" b="1" dirty="0">
                <a:solidFill>
                  <a:srgbClr val="4F2270"/>
                </a:solidFill>
                <a:latin typeface="+mn-lt"/>
              </a:rPr>
              <a:t>online </a:t>
            </a:r>
            <a:r>
              <a:rPr lang="en-CA" sz="3200" b="1" dirty="0" err="1">
                <a:solidFill>
                  <a:srgbClr val="4F2270"/>
                </a:solidFill>
                <a:latin typeface="+mn-lt"/>
              </a:rPr>
              <a:t>dropbox</a:t>
            </a:r>
            <a:r>
              <a:rPr lang="en-CA" sz="3200" dirty="0">
                <a:latin typeface="+mn-lt"/>
              </a:rPr>
              <a:t>!! </a:t>
            </a:r>
          </a:p>
        </p:txBody>
      </p:sp>
    </p:spTree>
    <p:extLst>
      <p:ext uri="{BB962C8B-B14F-4D97-AF65-F5344CB8AC3E}">
        <p14:creationId xmlns:p14="http://schemas.microsoft.com/office/powerpoint/2010/main" val="2283874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Today</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CA" sz="3200" dirty="0"/>
              <a:t>Group work</a:t>
            </a:r>
          </a:p>
          <a:p>
            <a:r>
              <a:rPr lang="en-CA" sz="3200" dirty="0"/>
              <a:t>Learning </a:t>
            </a:r>
            <a:r>
              <a:rPr lang="en-CA" sz="3200" dirty="0" err="1"/>
              <a:t>Catalytics</a:t>
            </a:r>
            <a:r>
              <a:rPr lang="en-CA" sz="3200"/>
              <a:t> Question</a:t>
            </a:r>
            <a:endParaRPr lang="en-CA" sz="3200" dirty="0"/>
          </a:p>
          <a:p>
            <a:r>
              <a:rPr lang="en-CA" sz="3200" dirty="0"/>
              <a:t>Nervous system overview</a:t>
            </a:r>
          </a:p>
          <a:p>
            <a:r>
              <a:rPr lang="en-CA" sz="3200" dirty="0"/>
              <a:t>Touch</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854872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Group Work</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9401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199" y="273791"/>
            <a:ext cx="10515600" cy="740904"/>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Sensory Case Study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6" name="Content Placeholder 2">
            <a:extLst>
              <a:ext uri="{FF2B5EF4-FFF2-40B4-BE49-F238E27FC236}">
                <a16:creationId xmlns:a16="http://schemas.microsoft.com/office/drawing/2014/main" id="{6144622F-1DEC-4847-A2AB-2375E193519B}"/>
              </a:ext>
            </a:extLst>
          </p:cNvPr>
          <p:cNvSpPr>
            <a:spLocks noGrp="1"/>
          </p:cNvSpPr>
          <p:nvPr>
            <p:ph idx="1"/>
          </p:nvPr>
        </p:nvSpPr>
        <p:spPr>
          <a:xfrm>
            <a:off x="838198" y="1288476"/>
            <a:ext cx="10515599" cy="4650695"/>
          </a:xfrm>
        </p:spPr>
        <p:txBody>
          <a:bodyPr>
            <a:normAutofit/>
          </a:bodyPr>
          <a:lstStyle/>
          <a:p>
            <a:pPr marL="0" indent="0">
              <a:buNone/>
            </a:pPr>
            <a:r>
              <a:rPr lang="en-US" sz="3200" dirty="0"/>
              <a:t>Steven is a 21-year-old male that has just been involved in a car accident where his car was hit broadside as he drove through a busy 4-way stop intersection in the evening on his way home from school. Although relatively unharmed, since Steven lost consciousness for a short period of time at the scene of the accident, the emergency room staff admitted him to evaluate if any head trauma occurred. Steven does not wear prescription glasses although he is red/green </a:t>
            </a:r>
            <a:r>
              <a:rPr lang="en-US" sz="3200" dirty="0" err="1"/>
              <a:t>colour</a:t>
            </a:r>
            <a:r>
              <a:rPr lang="en-US" sz="3200" dirty="0"/>
              <a:t> blind; he has no history of seizures and does not take any medication.</a:t>
            </a:r>
          </a:p>
          <a:p>
            <a:pPr marL="0" indent="0">
              <a:buNone/>
            </a:pPr>
            <a:endParaRPr lang="en-US" sz="3200" dirty="0"/>
          </a:p>
        </p:txBody>
      </p:sp>
    </p:spTree>
    <p:extLst>
      <p:ext uri="{BB962C8B-B14F-4D97-AF65-F5344CB8AC3E}">
        <p14:creationId xmlns:p14="http://schemas.microsoft.com/office/powerpoint/2010/main" val="2198423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199" y="273791"/>
            <a:ext cx="10515600" cy="740904"/>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Sensory Case Study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6" name="Content Placeholder 2">
            <a:extLst>
              <a:ext uri="{FF2B5EF4-FFF2-40B4-BE49-F238E27FC236}">
                <a16:creationId xmlns:a16="http://schemas.microsoft.com/office/drawing/2014/main" id="{6144622F-1DEC-4847-A2AB-2375E193519B}"/>
              </a:ext>
            </a:extLst>
          </p:cNvPr>
          <p:cNvSpPr>
            <a:spLocks noGrp="1"/>
          </p:cNvSpPr>
          <p:nvPr>
            <p:ph idx="1"/>
          </p:nvPr>
        </p:nvSpPr>
        <p:spPr>
          <a:xfrm>
            <a:off x="838199" y="1288476"/>
            <a:ext cx="7023654" cy="4650695"/>
          </a:xfrm>
        </p:spPr>
        <p:txBody>
          <a:bodyPr>
            <a:normAutofit/>
          </a:bodyPr>
          <a:lstStyle/>
          <a:p>
            <a:r>
              <a:rPr lang="en-US" sz="3200" dirty="0"/>
              <a:t>After a physical assessment and an MRI of his head, Steven was diagnosed with an intracranial tumor that affected his peripheral vision in both eyes</a:t>
            </a:r>
          </a:p>
          <a:p>
            <a:pPr marL="0" indent="0">
              <a:buNone/>
            </a:pPr>
            <a:endParaRPr lang="en-US" sz="3200" dirty="0"/>
          </a:p>
        </p:txBody>
      </p:sp>
      <p:pic>
        <p:nvPicPr>
          <p:cNvPr id="7" name="Picture 6">
            <a:extLst>
              <a:ext uri="{FF2B5EF4-FFF2-40B4-BE49-F238E27FC236}">
                <a16:creationId xmlns:a16="http://schemas.microsoft.com/office/drawing/2014/main" id="{01BD9C1E-F0DA-4CEE-B44C-88CC499E664B}"/>
              </a:ext>
            </a:extLst>
          </p:cNvPr>
          <p:cNvPicPr>
            <a:picLocks noChangeAspect="1"/>
          </p:cNvPicPr>
          <p:nvPr/>
        </p:nvPicPr>
        <p:blipFill>
          <a:blip r:embed="rId3"/>
          <a:stretch>
            <a:fillRect/>
          </a:stretch>
        </p:blipFill>
        <p:spPr>
          <a:xfrm>
            <a:off x="7861853" y="1014695"/>
            <a:ext cx="3892866" cy="4924476"/>
          </a:xfrm>
          <a:prstGeom prst="rect">
            <a:avLst/>
          </a:prstGeom>
        </p:spPr>
      </p:pic>
    </p:spTree>
    <p:extLst>
      <p:ext uri="{BB962C8B-B14F-4D97-AF65-F5344CB8AC3E}">
        <p14:creationId xmlns:p14="http://schemas.microsoft.com/office/powerpoint/2010/main" val="25037568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199" y="273791"/>
            <a:ext cx="10515600" cy="740904"/>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Sensory Case Study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6" name="Content Placeholder 2">
            <a:extLst>
              <a:ext uri="{FF2B5EF4-FFF2-40B4-BE49-F238E27FC236}">
                <a16:creationId xmlns:a16="http://schemas.microsoft.com/office/drawing/2014/main" id="{6144622F-1DEC-4847-A2AB-2375E193519B}"/>
              </a:ext>
            </a:extLst>
          </p:cNvPr>
          <p:cNvSpPr>
            <a:spLocks noGrp="1"/>
          </p:cNvSpPr>
          <p:nvPr>
            <p:ph idx="1"/>
          </p:nvPr>
        </p:nvSpPr>
        <p:spPr>
          <a:xfrm>
            <a:off x="838199" y="1288476"/>
            <a:ext cx="10515600" cy="4650695"/>
          </a:xfrm>
        </p:spPr>
        <p:txBody>
          <a:bodyPr>
            <a:normAutofit/>
          </a:bodyPr>
          <a:lstStyle/>
          <a:p>
            <a:pPr marL="514350" indent="-514350">
              <a:buAutoNum type="arabicPeriod"/>
            </a:pPr>
            <a:r>
              <a:rPr lang="en-CA" sz="3200" dirty="0"/>
              <a:t>Where is the likely location of the tumor that causes the loss of peripheral vision in both eyes of the patient? Explain why.</a:t>
            </a:r>
          </a:p>
          <a:p>
            <a:pPr marL="514350" indent="-514350">
              <a:buAutoNum type="arabicPeriod"/>
            </a:pPr>
            <a:r>
              <a:rPr lang="en-CA" sz="3200" dirty="0"/>
              <a:t>What if Steven could not see the right half of his visual world. What lesion(s) could cause that problem? </a:t>
            </a:r>
          </a:p>
          <a:p>
            <a:pPr marL="514350" indent="-514350">
              <a:buAutoNum type="arabicPeriod"/>
            </a:pPr>
            <a:r>
              <a:rPr lang="en-CA" sz="3200" dirty="0"/>
              <a:t>What kind of damage would have to occur to make someone completely blind?</a:t>
            </a:r>
          </a:p>
        </p:txBody>
      </p:sp>
    </p:spTree>
    <p:extLst>
      <p:ext uri="{BB962C8B-B14F-4D97-AF65-F5344CB8AC3E}">
        <p14:creationId xmlns:p14="http://schemas.microsoft.com/office/powerpoint/2010/main" val="4119090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199" y="273791"/>
            <a:ext cx="10515600" cy="740904"/>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Sensory Case Study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6" name="Content Placeholder 2">
            <a:extLst>
              <a:ext uri="{FF2B5EF4-FFF2-40B4-BE49-F238E27FC236}">
                <a16:creationId xmlns:a16="http://schemas.microsoft.com/office/drawing/2014/main" id="{6144622F-1DEC-4847-A2AB-2375E193519B}"/>
              </a:ext>
            </a:extLst>
          </p:cNvPr>
          <p:cNvSpPr>
            <a:spLocks noGrp="1"/>
          </p:cNvSpPr>
          <p:nvPr>
            <p:ph idx="1"/>
          </p:nvPr>
        </p:nvSpPr>
        <p:spPr>
          <a:xfrm>
            <a:off x="838199" y="1288476"/>
            <a:ext cx="10515600" cy="4650695"/>
          </a:xfrm>
        </p:spPr>
        <p:txBody>
          <a:bodyPr>
            <a:normAutofit fontScale="92500" lnSpcReduction="20000"/>
          </a:bodyPr>
          <a:lstStyle/>
          <a:p>
            <a:pPr marL="514350" indent="-514350">
              <a:buAutoNum type="arabicPeriod"/>
            </a:pPr>
            <a:r>
              <a:rPr lang="en-CA" sz="3200" dirty="0"/>
              <a:t>Where is the likely location of the tumor that causes the loss of peripheral vision in both eyes of the patient? Explain why.</a:t>
            </a:r>
          </a:p>
          <a:p>
            <a:pPr lvl="1"/>
            <a:r>
              <a:rPr lang="en-CA" sz="2800" dirty="0">
                <a:solidFill>
                  <a:srgbClr val="FF0000"/>
                </a:solidFill>
              </a:rPr>
              <a:t>Vertical across optic chiasm</a:t>
            </a:r>
          </a:p>
          <a:p>
            <a:pPr marL="514350" indent="-514350">
              <a:buAutoNum type="arabicPeriod"/>
            </a:pPr>
            <a:r>
              <a:rPr lang="en-CA" sz="3200" dirty="0"/>
              <a:t>What if Steven could not see the right half of his visual world. What lesion(s) could cause that problem?</a:t>
            </a:r>
          </a:p>
          <a:p>
            <a:pPr lvl="1"/>
            <a:r>
              <a:rPr lang="en-CA" dirty="0">
                <a:solidFill>
                  <a:srgbClr val="FF0000"/>
                </a:solidFill>
              </a:rPr>
              <a:t>left optic tract, left LGN, left optic radiation, left primary visual cortex</a:t>
            </a:r>
            <a:r>
              <a:rPr lang="en-CA" sz="2800" dirty="0">
                <a:solidFill>
                  <a:srgbClr val="FF0000"/>
                </a:solidFill>
              </a:rPr>
              <a:t> </a:t>
            </a:r>
          </a:p>
          <a:p>
            <a:pPr marL="514350" indent="-514350">
              <a:buAutoNum type="arabicPeriod"/>
            </a:pPr>
            <a:r>
              <a:rPr lang="en-CA" sz="3200" dirty="0"/>
              <a:t>What kind of damage would have to occur to make someone completely blind?</a:t>
            </a:r>
          </a:p>
          <a:p>
            <a:pPr lvl="1"/>
            <a:r>
              <a:rPr lang="en-CA" dirty="0">
                <a:solidFill>
                  <a:srgbClr val="FF0000"/>
                </a:solidFill>
              </a:rPr>
              <a:t>Horizontal across optic chiasm</a:t>
            </a:r>
          </a:p>
          <a:p>
            <a:pPr lvl="1"/>
            <a:r>
              <a:rPr lang="en-CA" dirty="0">
                <a:solidFill>
                  <a:srgbClr val="FF0000"/>
                </a:solidFill>
              </a:rPr>
              <a:t>Damage both right and left thalamus</a:t>
            </a:r>
          </a:p>
          <a:p>
            <a:pPr lvl="1"/>
            <a:r>
              <a:rPr lang="en-CA" dirty="0">
                <a:solidFill>
                  <a:srgbClr val="FF0000"/>
                </a:solidFill>
              </a:rPr>
              <a:t>Damage both right and left visual cortex</a:t>
            </a:r>
          </a:p>
          <a:p>
            <a:pPr lvl="1"/>
            <a:r>
              <a:rPr lang="en-CA" dirty="0">
                <a:solidFill>
                  <a:srgbClr val="FF0000"/>
                </a:solidFill>
              </a:rPr>
              <a:t>Damage to both retinas</a:t>
            </a:r>
          </a:p>
          <a:p>
            <a:pPr lvl="1"/>
            <a:r>
              <a:rPr lang="en-CA" dirty="0">
                <a:solidFill>
                  <a:srgbClr val="FF0000"/>
                </a:solidFill>
              </a:rPr>
              <a:t>Severing both optic nerves</a:t>
            </a:r>
            <a:endParaRPr lang="en-US" dirty="0">
              <a:solidFill>
                <a:srgbClr val="FF0000"/>
              </a:solidFill>
            </a:endParaRPr>
          </a:p>
          <a:p>
            <a:pPr marL="0" indent="0">
              <a:buNone/>
            </a:pPr>
            <a:endParaRPr lang="en-CA" sz="3200" dirty="0"/>
          </a:p>
        </p:txBody>
      </p:sp>
    </p:spTree>
    <p:extLst>
      <p:ext uri="{BB962C8B-B14F-4D97-AF65-F5344CB8AC3E}">
        <p14:creationId xmlns:p14="http://schemas.microsoft.com/office/powerpoint/2010/main" val="1699469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464646"/>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ysiologyClass" id="{7CFCF621-4751-448A-833E-E1064E57DA35}" vid="{78377000-374C-4815-9BE0-DAE063ECFF27}"/>
    </a:ext>
  </a:extLst>
</a:theme>
</file>

<file path=ppt/theme/theme2.xml><?xml version="1.0" encoding="utf-8"?>
<a:theme xmlns:a="http://schemas.openxmlformats.org/drawingml/2006/main" name="Office Theme">
  <a:themeElements>
    <a:clrScheme name="Office">
      <a:dk1>
        <a:sysClr val="windowText" lastClr="464646"/>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1331</TotalTime>
  <Words>1175</Words>
  <Application>Microsoft Office PowerPoint</Application>
  <PresentationFormat>Widescreen</PresentationFormat>
  <Paragraphs>175</Paragraphs>
  <Slides>32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Calibri Light</vt:lpstr>
      <vt:lpstr>Office Theme</vt:lpstr>
      <vt:lpstr>PowerPoint Presentation</vt:lpstr>
      <vt:lpstr>Tutorial 5 Sections 009/010</vt:lpstr>
      <vt:lpstr>Your TA reminding you…</vt:lpstr>
      <vt:lpstr>Today</vt:lpstr>
      <vt:lpstr>Group Work</vt:lpstr>
      <vt:lpstr>Sensory Case Study</vt:lpstr>
      <vt:lpstr>Sensory Case Study</vt:lpstr>
      <vt:lpstr>Sensory Case Study</vt:lpstr>
      <vt:lpstr>Sensory Case Study</vt:lpstr>
      <vt:lpstr>Learning Catalytic Question</vt:lpstr>
      <vt:lpstr>Nervous System Overview</vt:lpstr>
      <vt:lpstr>Divisions of the Nervous System</vt:lpstr>
      <vt:lpstr>Anatomical Terms of Location</vt:lpstr>
      <vt:lpstr>Anatomical Planes of Section</vt:lpstr>
      <vt:lpstr>CNS Major Parts and Functions</vt:lpstr>
      <vt:lpstr>CNS Major Parts and Functions</vt:lpstr>
      <vt:lpstr>CNS: Lobes of the Cerebral Cortex</vt:lpstr>
      <vt:lpstr>White vs. Grey Matter</vt:lpstr>
      <vt:lpstr>White vs. Grey Matter</vt:lpstr>
      <vt:lpstr>CNS: The Spinal Cord</vt:lpstr>
      <vt:lpstr>PNS: Spinal Nerves</vt:lpstr>
      <vt:lpstr>PNS: Divisions: Somatic vs. Autonomic</vt:lpstr>
      <vt:lpstr>Somatosensation (Touch)</vt:lpstr>
      <vt:lpstr>Definitions</vt:lpstr>
      <vt:lpstr>Skin Mechanoreceptors</vt:lpstr>
      <vt:lpstr>Difference in Mechanoreceptors</vt:lpstr>
      <vt:lpstr>Other Receptors</vt:lpstr>
      <vt:lpstr>Somatosensory Pathway</vt:lpstr>
      <vt:lpstr>Which lobe receives incoming somatosensory information?</vt:lpstr>
      <vt:lpstr>Somatosensory Cortex</vt:lpstr>
      <vt:lpstr>Next Tutorial (Oct 15th)</vt:lpstr>
      <vt:lpstr>What Questions Do You Have?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Greydon Gilmore</dc:creator>
  <cp:lastModifiedBy>Greydon Gilmore</cp:lastModifiedBy>
  <cp:revision>103</cp:revision>
  <dcterms:created xsi:type="dcterms:W3CDTF">2017-12-10T19:18:50Z</dcterms:created>
  <dcterms:modified xsi:type="dcterms:W3CDTF">2019-10-08T20:22:37Z</dcterms:modified>
</cp:coreProperties>
</file>

<file path=docProps/thumbnail.jpeg>
</file>